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9"/>
  </p:notesMasterIdLst>
  <p:sldIdLst>
    <p:sldId id="256" r:id="rId5"/>
    <p:sldId id="282" r:id="rId6"/>
    <p:sldId id="312" r:id="rId7"/>
    <p:sldId id="306" r:id="rId8"/>
    <p:sldId id="300" r:id="rId9"/>
    <p:sldId id="299" r:id="rId10"/>
    <p:sldId id="298" r:id="rId11"/>
    <p:sldId id="301" r:id="rId12"/>
    <p:sldId id="304" r:id="rId13"/>
    <p:sldId id="307" r:id="rId14"/>
    <p:sldId id="295" r:id="rId15"/>
    <p:sldId id="330" r:id="rId16"/>
    <p:sldId id="302" r:id="rId17"/>
    <p:sldId id="303" r:id="rId18"/>
    <p:sldId id="308" r:id="rId19"/>
    <p:sldId id="310" r:id="rId20"/>
    <p:sldId id="305" r:id="rId21"/>
    <p:sldId id="309" r:id="rId22"/>
    <p:sldId id="313" r:id="rId23"/>
    <p:sldId id="315" r:id="rId24"/>
    <p:sldId id="319" r:id="rId25"/>
    <p:sldId id="318" r:id="rId26"/>
    <p:sldId id="320" r:id="rId27"/>
    <p:sldId id="311" r:id="rId28"/>
    <p:sldId id="322" r:id="rId29"/>
    <p:sldId id="321" r:id="rId30"/>
    <p:sldId id="314" r:id="rId31"/>
    <p:sldId id="316" r:id="rId32"/>
    <p:sldId id="317" r:id="rId33"/>
    <p:sldId id="294" r:id="rId34"/>
    <p:sldId id="283" r:id="rId35"/>
    <p:sldId id="324" r:id="rId36"/>
    <p:sldId id="325" r:id="rId37"/>
    <p:sldId id="332" r:id="rId38"/>
    <p:sldId id="326" r:id="rId39"/>
    <p:sldId id="333" r:id="rId40"/>
    <p:sldId id="327" r:id="rId41"/>
    <p:sldId id="329" r:id="rId42"/>
    <p:sldId id="328" r:id="rId43"/>
    <p:sldId id="335" r:id="rId44"/>
    <p:sldId id="336" r:id="rId45"/>
    <p:sldId id="337" r:id="rId46"/>
    <p:sldId id="338" r:id="rId47"/>
    <p:sldId id="339" r:id="rId48"/>
    <p:sldId id="344" r:id="rId49"/>
    <p:sldId id="340" r:id="rId50"/>
    <p:sldId id="342" r:id="rId51"/>
    <p:sldId id="343" r:id="rId52"/>
    <p:sldId id="341" r:id="rId53"/>
    <p:sldId id="331" r:id="rId54"/>
    <p:sldId id="364" r:id="rId55"/>
    <p:sldId id="365" r:id="rId56"/>
    <p:sldId id="346" r:id="rId57"/>
    <p:sldId id="358" r:id="rId58"/>
    <p:sldId id="345" r:id="rId59"/>
    <p:sldId id="347" r:id="rId60"/>
    <p:sldId id="348" r:id="rId61"/>
    <p:sldId id="362" r:id="rId62"/>
    <p:sldId id="349" r:id="rId63"/>
    <p:sldId id="350" r:id="rId64"/>
    <p:sldId id="363" r:id="rId65"/>
    <p:sldId id="367" r:id="rId66"/>
    <p:sldId id="351" r:id="rId67"/>
    <p:sldId id="352" r:id="rId68"/>
    <p:sldId id="353" r:id="rId69"/>
    <p:sldId id="356" r:id="rId70"/>
    <p:sldId id="357" r:id="rId71"/>
    <p:sldId id="354" r:id="rId72"/>
    <p:sldId id="355" r:id="rId73"/>
    <p:sldId id="359" r:id="rId74"/>
    <p:sldId id="334" r:id="rId75"/>
    <p:sldId id="361" r:id="rId76"/>
    <p:sldId id="366" r:id="rId77"/>
    <p:sldId id="360" r:id="rId7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18"/>
    <a:srgbClr val="2B5A7F"/>
    <a:srgbClr val="9DC2E0"/>
    <a:srgbClr val="4F0A4F"/>
    <a:srgbClr val="E19FDF"/>
    <a:srgbClr val="645399"/>
    <a:srgbClr val="AD9DDF"/>
    <a:srgbClr val="A23851"/>
    <a:srgbClr val="DD9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EBBBCC-DAD2-459C-BE2E-F6DE35CF9A28}" styleName="Stijl, donker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Stijl, licht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Stijl, licht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1" autoAdjust="0"/>
    <p:restoredTop sz="56992" autoAdjust="0"/>
  </p:normalViewPr>
  <p:slideViewPr>
    <p:cSldViewPr snapToGrid="0">
      <p:cViewPr>
        <p:scale>
          <a:sx n="50" d="100"/>
          <a:sy n="50" d="100"/>
        </p:scale>
        <p:origin x="2628" y="3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753A-9A06-804F-98E6-FD33E57F14C8}" type="datetimeFigureOut">
              <a:rPr lang="nl-NL" smtClean="0"/>
              <a:t>2-11-2019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191BA-05A7-A44A-B328-DC6A54A84F9D}" type="slidenum">
              <a:rPr lang="nl-NL" smtClean="0"/>
              <a:t>‹nr.›</a:t>
            </a:fld>
            <a:endParaRPr lang="nl-NL"/>
          </a:p>
        </p:txBody>
      </p:sp>
    </p:spTree>
    <p:extLst>
      <p:ext uri="{BB962C8B-B14F-4D97-AF65-F5344CB8AC3E}">
        <p14:creationId xmlns:p14="http://schemas.microsoft.com/office/powerpoint/2010/main" val="1686542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pacy.i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_YYQNpjvvL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log.acolyer.org/2016/04/21/the-amazing-power-of-word-vector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log.acolyer.org/2016/04/21/the-amazing-power-of-word-vector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lwhiz.com/blog/2019/01/17/deeplearning_nlp_preproces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mlwhiz.com/blog/2019/03/30/transfer_learning_text_classification/" TargetMode="External"/><Relationship Id="rId5" Type="http://schemas.openxmlformats.org/officeDocument/2006/relationships/hyperlink" Target="https://mlwhiz.com/blog/2019/03/09/deeplearning_architectures_text_classification/" TargetMode="External"/><Relationship Id="rId4" Type="http://schemas.openxmlformats.org/officeDocument/2006/relationships/hyperlink" Target="https://mlwhiz.com/blog/2019/02/08/deeplearning_nlp_conventional_method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dcoder.com/all-you-need-to-know-about-nlp-text-preprocess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kdnuggets.com/2019/04/text-preprocessing-nlp-machine-learning.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kavita-ganesan.com/what-are-stop-word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https://spacy.io/</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27</a:t>
            </a:fld>
            <a:endParaRPr lang="nl-NL"/>
          </a:p>
        </p:txBody>
      </p:sp>
    </p:spTree>
    <p:extLst>
      <p:ext uri="{BB962C8B-B14F-4D97-AF65-F5344CB8AC3E}">
        <p14:creationId xmlns:p14="http://schemas.microsoft.com/office/powerpoint/2010/main" val="3254148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Good</a:t>
            </a:r>
            <a:r>
              <a:rPr lang="nl-NL" dirty="0"/>
              <a:t> talk on </a:t>
            </a:r>
            <a:r>
              <a:rPr lang="nl-NL" dirty="0" err="1"/>
              <a:t>the</a:t>
            </a:r>
            <a:r>
              <a:rPr lang="nl-NL" dirty="0"/>
              <a:t> </a:t>
            </a:r>
            <a:r>
              <a:rPr lang="nl-NL" dirty="0" err="1"/>
              <a:t>problems</a:t>
            </a:r>
            <a:r>
              <a:rPr lang="nl-NL" dirty="0"/>
              <a:t> of </a:t>
            </a:r>
            <a:r>
              <a:rPr lang="nl-NL" dirty="0" err="1"/>
              <a:t>the</a:t>
            </a:r>
            <a:r>
              <a:rPr lang="nl-NL" dirty="0"/>
              <a:t> </a:t>
            </a:r>
            <a:r>
              <a:rPr lang="nl-NL" dirty="0" err="1"/>
              <a:t>old</a:t>
            </a:r>
            <a:r>
              <a:rPr lang="nl-NL" dirty="0"/>
              <a:t> way of </a:t>
            </a:r>
            <a:r>
              <a:rPr lang="nl-NL" dirty="0" err="1"/>
              <a:t>representing</a:t>
            </a:r>
            <a:r>
              <a:rPr lang="nl-NL" dirty="0"/>
              <a:t> </a:t>
            </a:r>
            <a:r>
              <a:rPr lang="nl-NL" dirty="0" err="1"/>
              <a:t>text</a:t>
            </a:r>
            <a:r>
              <a:rPr lang="nl-NL" dirty="0"/>
              <a:t> as </a:t>
            </a:r>
            <a:r>
              <a:rPr lang="nl-NL" dirty="0" err="1"/>
              <a:t>vectors</a:t>
            </a:r>
            <a:r>
              <a:rPr lang="nl-NL" dirty="0"/>
              <a:t>, </a:t>
            </a:r>
            <a:r>
              <a:rPr lang="nl-NL" dirty="0" err="1"/>
              <a:t>and</a:t>
            </a:r>
            <a:r>
              <a:rPr lang="nl-NL" dirty="0"/>
              <a:t> </a:t>
            </a:r>
            <a:r>
              <a:rPr lang="nl-NL" dirty="0" err="1"/>
              <a:t>the</a:t>
            </a:r>
            <a:r>
              <a:rPr lang="nl-NL" dirty="0"/>
              <a:t> </a:t>
            </a:r>
            <a:r>
              <a:rPr lang="nl-NL" dirty="0" err="1"/>
              <a:t>introduction</a:t>
            </a:r>
            <a:r>
              <a:rPr lang="nl-NL" dirty="0"/>
              <a:t> </a:t>
            </a:r>
            <a:r>
              <a:rPr lang="nl-NL" dirty="0" err="1"/>
              <a:t>to</a:t>
            </a:r>
            <a:r>
              <a:rPr lang="nl-NL" dirty="0"/>
              <a:t> word2vec word </a:t>
            </a:r>
            <a:r>
              <a:rPr lang="nl-NL" dirty="0" err="1"/>
              <a:t>embeddings</a:t>
            </a:r>
            <a:r>
              <a:rPr lang="nl-NL" dirty="0"/>
              <a:t>!: </a:t>
            </a:r>
            <a:r>
              <a:rPr lang="nl-BE" dirty="0">
                <a:hlinkClick r:id="rId3"/>
              </a:rPr>
              <a:t>https://www.youtube.com/watch?v=_YYQNpjvvLE</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38</a:t>
            </a:fld>
            <a:endParaRPr lang="nl-NL"/>
          </a:p>
        </p:txBody>
      </p:sp>
    </p:spTree>
    <p:extLst>
      <p:ext uri="{BB962C8B-B14F-4D97-AF65-F5344CB8AC3E}">
        <p14:creationId xmlns:p14="http://schemas.microsoft.com/office/powerpoint/2010/main" val="142296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Very</a:t>
            </a:r>
            <a:r>
              <a:rPr lang="nl-NL" dirty="0"/>
              <a:t> </a:t>
            </a:r>
            <a:r>
              <a:rPr lang="nl-NL" dirty="0" err="1"/>
              <a:t>good</a:t>
            </a:r>
            <a:r>
              <a:rPr lang="nl-NL" dirty="0"/>
              <a:t> </a:t>
            </a:r>
            <a:r>
              <a:rPr lang="nl-NL" dirty="0" err="1"/>
              <a:t>explanation</a:t>
            </a:r>
            <a:r>
              <a:rPr lang="nl-NL" dirty="0"/>
              <a:t> of Word2Vec: </a:t>
            </a:r>
            <a:r>
              <a:rPr lang="nl-BE" dirty="0">
                <a:hlinkClick r:id="rId3"/>
              </a:rPr>
              <a:t>https://blog.acolyer.org/2016/04/21/the-amazing-power-of-word-vectors/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39</a:t>
            </a:fld>
            <a:endParaRPr lang="nl-NL"/>
          </a:p>
        </p:txBody>
      </p:sp>
    </p:spTree>
    <p:extLst>
      <p:ext uri="{BB962C8B-B14F-4D97-AF65-F5344CB8AC3E}">
        <p14:creationId xmlns:p14="http://schemas.microsoft.com/office/powerpoint/2010/main" val="664894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Redelijk simpel model om te trainen (je hebt trouwens 2 mogelijke modellen: skip gram, of CBOW). Je kiest gewoon hoeveel dimensies je wilt gebruiken (</a:t>
            </a:r>
            <a:r>
              <a:rPr lang="nl-NL" dirty="0" err="1"/>
              <a:t>size</a:t>
            </a:r>
            <a:r>
              <a:rPr lang="nl-NL" dirty="0"/>
              <a:t> van de </a:t>
            </a:r>
            <a:r>
              <a:rPr lang="nl-NL" dirty="0" err="1"/>
              <a:t>hidden</a:t>
            </a:r>
            <a:r>
              <a:rPr lang="nl-NL" dirty="0"/>
              <a:t> </a:t>
            </a:r>
            <a:r>
              <a:rPr lang="nl-NL" dirty="0" err="1"/>
              <a:t>layer</a:t>
            </a:r>
            <a:r>
              <a:rPr lang="nl-NL" dirty="0"/>
              <a:t>), en je traint dan je simpel model aan de hand van context-woorden om een bepaald output woord te bekomen van je n-gram. De </a:t>
            </a:r>
            <a:r>
              <a:rPr lang="nl-NL" dirty="0" err="1"/>
              <a:t>weight</a:t>
            </a:r>
            <a:r>
              <a:rPr lang="nl-NL" dirty="0"/>
              <a:t> vector is dan je </a:t>
            </a:r>
            <a:r>
              <a:rPr lang="nl-NL" dirty="0" err="1"/>
              <a:t>embedding</a:t>
            </a:r>
            <a:r>
              <a:rPr lang="nl-NL" dirty="0"/>
              <a:t> vector</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42</a:t>
            </a:fld>
            <a:endParaRPr lang="nl-NL"/>
          </a:p>
        </p:txBody>
      </p:sp>
    </p:spTree>
    <p:extLst>
      <p:ext uri="{BB962C8B-B14F-4D97-AF65-F5344CB8AC3E}">
        <p14:creationId xmlns:p14="http://schemas.microsoft.com/office/powerpoint/2010/main" val="3530334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https://blog.acolyer.org/2016/04/21/the-amazing-power-of-word-vectors/</a:t>
            </a:r>
            <a:r>
              <a:rPr lang="nl-BE" dirty="0"/>
              <a:t> </a:t>
            </a:r>
          </a:p>
          <a:p>
            <a:endParaRPr lang="nl-BE" dirty="0"/>
          </a:p>
          <a:p>
            <a:r>
              <a:rPr lang="nl-BE" dirty="0"/>
              <a:t>CBOW en/of Skip-gram model kan gebruikt worden om word </a:t>
            </a:r>
            <a:r>
              <a:rPr lang="nl-BE" dirty="0" err="1"/>
              <a:t>embeddings</a:t>
            </a:r>
            <a:r>
              <a:rPr lang="nl-BE" dirty="0"/>
              <a:t> te krijgen (de </a:t>
            </a:r>
            <a:r>
              <a:rPr lang="nl-BE" dirty="0" err="1"/>
              <a:t>hidden</a:t>
            </a:r>
            <a:r>
              <a:rPr lang="nl-BE" dirty="0"/>
              <a:t> </a:t>
            </a:r>
            <a:r>
              <a:rPr lang="nl-BE" dirty="0" err="1"/>
              <a:t>layer</a:t>
            </a:r>
            <a:r>
              <a:rPr lang="nl-BE" dirty="0"/>
              <a:t>)</a:t>
            </a:r>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43</a:t>
            </a:fld>
            <a:endParaRPr lang="nl-NL"/>
          </a:p>
        </p:txBody>
      </p:sp>
    </p:spTree>
    <p:extLst>
      <p:ext uri="{BB962C8B-B14F-4D97-AF65-F5344CB8AC3E}">
        <p14:creationId xmlns:p14="http://schemas.microsoft.com/office/powerpoint/2010/main" val="1024599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https://ronxin.github.io/wevi/</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50</a:t>
            </a:fld>
            <a:endParaRPr lang="nl-NL"/>
          </a:p>
        </p:txBody>
      </p:sp>
    </p:spTree>
    <p:extLst>
      <p:ext uri="{BB962C8B-B14F-4D97-AF65-F5344CB8AC3E}">
        <p14:creationId xmlns:p14="http://schemas.microsoft.com/office/powerpoint/2010/main" val="53108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Problem</a:t>
            </a:r>
            <a:r>
              <a:rPr lang="nl-NL" dirty="0"/>
              <a:t> of </a:t>
            </a:r>
            <a:r>
              <a:rPr lang="nl-NL" dirty="0" err="1"/>
              <a:t>text</a:t>
            </a:r>
            <a:r>
              <a:rPr lang="nl-NL" dirty="0"/>
              <a:t> </a:t>
            </a:r>
            <a:r>
              <a:rPr lang="nl-NL" dirty="0" err="1"/>
              <a:t>models</a:t>
            </a:r>
            <a:r>
              <a:rPr lang="nl-NL" dirty="0"/>
              <a:t>: </a:t>
            </a:r>
            <a:r>
              <a:rPr lang="nl-NL" dirty="0" err="1"/>
              <a:t>how</a:t>
            </a:r>
            <a:r>
              <a:rPr lang="nl-NL" dirty="0"/>
              <a:t> </a:t>
            </a:r>
            <a:r>
              <a:rPr lang="nl-NL" dirty="0" err="1"/>
              <a:t>to</a:t>
            </a:r>
            <a:r>
              <a:rPr lang="nl-NL" dirty="0"/>
              <a:t> deal </a:t>
            </a:r>
            <a:r>
              <a:rPr lang="nl-NL" dirty="0" err="1"/>
              <a:t>with</a:t>
            </a:r>
            <a:r>
              <a:rPr lang="nl-NL" dirty="0"/>
              <a:t> long term </a:t>
            </a:r>
            <a:r>
              <a:rPr lang="nl-NL" dirty="0" err="1"/>
              <a:t>dependencies</a:t>
            </a:r>
            <a:r>
              <a:rPr lang="nl-NL" dirty="0"/>
              <a: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52</a:t>
            </a:fld>
            <a:endParaRPr lang="nl-NL"/>
          </a:p>
        </p:txBody>
      </p:sp>
    </p:spTree>
    <p:extLst>
      <p:ext uri="{BB962C8B-B14F-4D97-AF65-F5344CB8AC3E}">
        <p14:creationId xmlns:p14="http://schemas.microsoft.com/office/powerpoint/2010/main" val="4086439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Ook </a:t>
            </a:r>
            <a:r>
              <a:rPr lang="nl-NL" dirty="0" err="1"/>
              <a:t>RNNs</a:t>
            </a:r>
            <a:r>
              <a:rPr lang="nl-NL" dirty="0"/>
              <a:t> (GRU, LSTM) kunnen context info </a:t>
            </a:r>
            <a:r>
              <a:rPr lang="nl-NL" dirty="0" err="1"/>
              <a:t>capturen</a:t>
            </a:r>
            <a:r>
              <a:rPr lang="nl-NL" dirty="0"/>
              <a:t>. Maar ook CNN </a:t>
            </a:r>
            <a:r>
              <a:rPr lang="nl-NL" dirty="0" err="1"/>
              <a:t>kernels</a:t>
            </a:r>
            <a:r>
              <a:rPr lang="nl-NL" dirty="0"/>
              <a:t> kunnen dit doen…</a:t>
            </a:r>
          </a:p>
          <a:p>
            <a:endParaRPr lang="nl-NL" dirty="0"/>
          </a:p>
          <a:p>
            <a:r>
              <a:rPr lang="nl-NL" dirty="0"/>
              <a:t>BTW </a:t>
            </a:r>
            <a:r>
              <a:rPr lang="nl-NL" dirty="0" err="1"/>
              <a:t>recurrent</a:t>
            </a:r>
            <a:r>
              <a:rPr lang="nl-NL" dirty="0"/>
              <a:t> </a:t>
            </a:r>
            <a:r>
              <a:rPr lang="nl-NL" dirty="0" err="1"/>
              <a:t>cells</a:t>
            </a:r>
            <a:r>
              <a:rPr lang="nl-NL" dirty="0"/>
              <a:t> kunnen niet echt parallel gebruikt worden, omdat je de output nodig hebt van de vorig iteratie. Je kan wel verschillende </a:t>
            </a:r>
            <a:r>
              <a:rPr lang="nl-NL" dirty="0" err="1"/>
              <a:t>layers</a:t>
            </a:r>
            <a:r>
              <a:rPr lang="nl-NL" dirty="0"/>
              <a:t> ‘</a:t>
            </a:r>
            <a:r>
              <a:rPr lang="nl-NL" dirty="0" err="1"/>
              <a:t>stacken</a:t>
            </a:r>
            <a:r>
              <a:rPr lang="nl-NL" dirty="0"/>
              <a:t>’ boven elkaar, om iets van </a:t>
            </a:r>
            <a:r>
              <a:rPr lang="nl-NL" dirty="0" err="1"/>
              <a:t>parallelisatie</a:t>
            </a:r>
            <a:r>
              <a:rPr lang="nl-NL" dirty="0"/>
              <a:t>, of </a:t>
            </a:r>
            <a:r>
              <a:rPr lang="nl-NL" dirty="0" err="1"/>
              <a:t>bidirection</a:t>
            </a:r>
            <a:r>
              <a:rPr lang="nl-NL" dirty="0"/>
              <a:t>, te krijgen. </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55</a:t>
            </a:fld>
            <a:endParaRPr lang="nl-NL"/>
          </a:p>
        </p:txBody>
      </p:sp>
    </p:spTree>
    <p:extLst>
      <p:ext uri="{BB962C8B-B14F-4D97-AF65-F5344CB8AC3E}">
        <p14:creationId xmlns:p14="http://schemas.microsoft.com/office/powerpoint/2010/main" val="3857644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Plain</a:t>
            </a:r>
            <a:r>
              <a:rPr lang="nl-NL" dirty="0"/>
              <a:t> </a:t>
            </a:r>
            <a:r>
              <a:rPr lang="nl-NL" dirty="0" err="1"/>
              <a:t>Vanilla</a:t>
            </a:r>
            <a:r>
              <a:rPr lang="nl-NL" dirty="0"/>
              <a:t> </a:t>
            </a:r>
            <a:r>
              <a:rPr lang="nl-NL" dirty="0" err="1"/>
              <a:t>RNNs</a:t>
            </a:r>
            <a:r>
              <a:rPr lang="nl-NL" dirty="0"/>
              <a:t> geven dus een soort van geheugen uit het verleden door, maar iedere iteratie gaat men dat geheugen wel manipuleren, dus ‘vergeten’ ze nogal snel relevante info (</a:t>
            </a:r>
            <a:r>
              <a:rPr lang="nl-NL" dirty="0" err="1"/>
              <a:t>vanishing</a:t>
            </a:r>
            <a:r>
              <a:rPr lang="nl-NL" dirty="0"/>
              <a:t> </a:t>
            </a:r>
            <a:r>
              <a:rPr lang="nl-NL" dirty="0" err="1"/>
              <a:t>gradient</a:t>
            </a:r>
            <a:r>
              <a:rPr lang="nl-NL" dirty="0"/>
              <a:t>): denk bv photocopy of photocopy of photocopy… de kwaliteit gaat snel achteruit.</a:t>
            </a:r>
          </a:p>
          <a:p>
            <a:endParaRPr lang="nl-NL" dirty="0"/>
          </a:p>
          <a:p>
            <a:r>
              <a:rPr lang="nl-NL" dirty="0"/>
              <a:t>Daarom zijn er verbeteringen aangebracht aan </a:t>
            </a:r>
            <a:r>
              <a:rPr lang="nl-NL" dirty="0" err="1"/>
              <a:t>RNNs</a:t>
            </a:r>
            <a:r>
              <a:rPr lang="nl-NL" dirty="0"/>
              <a:t>, </a:t>
            </a:r>
            <a:r>
              <a:rPr lang="nl-NL" dirty="0" err="1"/>
              <a:t>nml</a:t>
            </a:r>
            <a:r>
              <a:rPr lang="nl-NL" dirty="0"/>
              <a:t> </a:t>
            </a:r>
            <a:r>
              <a:rPr lang="nl-NL" dirty="0" err="1"/>
              <a:t>LSTMs</a:t>
            </a:r>
            <a:r>
              <a:rPr lang="nl-NL" dirty="0"/>
              <a:t> en </a:t>
            </a:r>
            <a:r>
              <a:rPr lang="nl-NL" dirty="0" err="1"/>
              <a:t>GRUs</a:t>
            </a:r>
            <a:r>
              <a:rPr lang="nl-NL" dirty="0"/>
              <a:t>. Eigenlijk hebben die intern nog eens een klein eigen NN, om te bepalen wat te vergeten, waar aandacht aan te geven, enz. (gates, en hoeveel die gates moeten openstaan). </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56</a:t>
            </a:fld>
            <a:endParaRPr lang="nl-NL"/>
          </a:p>
        </p:txBody>
      </p:sp>
    </p:spTree>
    <p:extLst>
      <p:ext uri="{BB962C8B-B14F-4D97-AF65-F5344CB8AC3E}">
        <p14:creationId xmlns:p14="http://schemas.microsoft.com/office/powerpoint/2010/main" val="4116271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Like </a:t>
            </a:r>
            <a:r>
              <a:rPr lang="nl-NL" dirty="0" err="1"/>
              <a:t>tf-idf</a:t>
            </a:r>
            <a:r>
              <a:rPr lang="nl-NL" dirty="0"/>
              <a:t>: we want </a:t>
            </a:r>
            <a:r>
              <a:rPr lang="nl-NL" dirty="0" err="1"/>
              <a:t>certain</a:t>
            </a:r>
            <a:r>
              <a:rPr lang="nl-NL" dirty="0"/>
              <a:t> </a:t>
            </a:r>
            <a:r>
              <a:rPr lang="nl-NL" dirty="0" err="1"/>
              <a:t>words</a:t>
            </a:r>
            <a:r>
              <a:rPr lang="nl-NL" dirty="0"/>
              <a:t> </a:t>
            </a:r>
            <a:r>
              <a:rPr lang="nl-NL" dirty="0" err="1"/>
              <a:t>to</a:t>
            </a:r>
            <a:r>
              <a:rPr lang="nl-NL" dirty="0"/>
              <a:t> </a:t>
            </a:r>
            <a:r>
              <a:rPr lang="nl-NL" dirty="0" err="1"/>
              <a:t>be</a:t>
            </a:r>
            <a:r>
              <a:rPr lang="nl-NL" dirty="0"/>
              <a:t> more important </a:t>
            </a:r>
            <a:r>
              <a:rPr lang="nl-NL" dirty="0" err="1"/>
              <a:t>than</a:t>
            </a:r>
            <a:r>
              <a:rPr lang="nl-NL" dirty="0"/>
              <a:t> </a:t>
            </a:r>
            <a:r>
              <a:rPr lang="nl-NL" dirty="0" err="1"/>
              <a:t>others</a:t>
            </a:r>
            <a:r>
              <a:rPr lang="nl-NL" dirty="0"/>
              <a:t>. But we </a:t>
            </a:r>
            <a:r>
              <a:rPr lang="nl-NL" dirty="0" err="1"/>
              <a:t>don’t</a:t>
            </a:r>
            <a:r>
              <a:rPr lang="nl-NL" dirty="0"/>
              <a:t> want </a:t>
            </a:r>
            <a:r>
              <a:rPr lang="nl-NL" dirty="0" err="1"/>
              <a:t>to</a:t>
            </a:r>
            <a:r>
              <a:rPr lang="nl-NL" dirty="0"/>
              <a:t> </a:t>
            </a:r>
            <a:r>
              <a:rPr lang="nl-NL" dirty="0" err="1"/>
              <a:t>use</a:t>
            </a:r>
            <a:r>
              <a:rPr lang="nl-NL" dirty="0"/>
              <a:t> a </a:t>
            </a:r>
            <a:r>
              <a:rPr lang="nl-NL" dirty="0" err="1"/>
              <a:t>predefined</a:t>
            </a:r>
            <a:r>
              <a:rPr lang="nl-NL" dirty="0"/>
              <a:t> </a:t>
            </a:r>
            <a:r>
              <a:rPr lang="nl-NL" dirty="0" err="1"/>
              <a:t>calculation</a:t>
            </a:r>
            <a:r>
              <a:rPr lang="nl-NL" dirty="0"/>
              <a:t>, like </a:t>
            </a:r>
            <a:r>
              <a:rPr lang="nl-NL" dirty="0" err="1"/>
              <a:t>tf-idf</a:t>
            </a:r>
            <a:r>
              <a:rPr lang="nl-NL" dirty="0"/>
              <a:t>. We want </a:t>
            </a:r>
            <a:r>
              <a:rPr lang="nl-NL" dirty="0" err="1"/>
              <a:t>our</a:t>
            </a:r>
            <a:r>
              <a:rPr lang="nl-NL" dirty="0"/>
              <a:t> </a:t>
            </a:r>
            <a:r>
              <a:rPr lang="nl-NL" dirty="0" err="1"/>
              <a:t>network</a:t>
            </a:r>
            <a:r>
              <a:rPr lang="nl-NL" dirty="0"/>
              <a:t> </a:t>
            </a:r>
            <a:r>
              <a:rPr lang="nl-NL" dirty="0" err="1"/>
              <a:t>to</a:t>
            </a:r>
            <a:r>
              <a:rPr lang="nl-NL" dirty="0"/>
              <a:t> </a:t>
            </a:r>
            <a:r>
              <a:rPr lang="nl-NL" dirty="0" err="1"/>
              <a:t>learn</a:t>
            </a:r>
            <a:r>
              <a:rPr lang="nl-NL" dirty="0"/>
              <a:t> </a:t>
            </a:r>
            <a:r>
              <a:rPr lang="nl-NL" dirty="0" err="1"/>
              <a:t>through</a:t>
            </a:r>
            <a:r>
              <a:rPr lang="nl-NL" dirty="0"/>
              <a:t> data samples, </a:t>
            </a:r>
            <a:r>
              <a:rPr lang="nl-NL" dirty="0" err="1"/>
              <a:t>to</a:t>
            </a:r>
            <a:r>
              <a:rPr lang="nl-NL" dirty="0"/>
              <a:t> ‘</a:t>
            </a:r>
            <a:r>
              <a:rPr lang="nl-NL" dirty="0" err="1"/>
              <a:t>remember</a:t>
            </a:r>
            <a:r>
              <a:rPr lang="nl-NL" dirty="0"/>
              <a:t>’ </a:t>
            </a:r>
            <a:r>
              <a:rPr lang="nl-NL" dirty="0" err="1"/>
              <a:t>what’s</a:t>
            </a:r>
            <a:r>
              <a:rPr lang="nl-NL" dirty="0"/>
              <a:t> important, or </a:t>
            </a:r>
            <a:r>
              <a:rPr lang="nl-NL" dirty="0" err="1"/>
              <a:t>where</a:t>
            </a:r>
            <a:r>
              <a:rPr lang="nl-NL" dirty="0"/>
              <a:t> </a:t>
            </a:r>
            <a:r>
              <a:rPr lang="nl-NL" dirty="0" err="1"/>
              <a:t>to</a:t>
            </a:r>
            <a:r>
              <a:rPr lang="nl-NL" dirty="0"/>
              <a:t> focus on next…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59</a:t>
            </a:fld>
            <a:endParaRPr lang="nl-NL"/>
          </a:p>
        </p:txBody>
      </p:sp>
    </p:spTree>
    <p:extLst>
      <p:ext uri="{BB962C8B-B14F-4D97-AF65-F5344CB8AC3E}">
        <p14:creationId xmlns:p14="http://schemas.microsoft.com/office/powerpoint/2010/main" val="411450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a:t>
            </a:fld>
            <a:endParaRPr lang="nl-NL"/>
          </a:p>
        </p:txBody>
      </p:sp>
    </p:spTree>
    <p:extLst>
      <p:ext uri="{BB962C8B-B14F-4D97-AF65-F5344CB8AC3E}">
        <p14:creationId xmlns:p14="http://schemas.microsoft.com/office/powerpoint/2010/main" val="3590059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Net zoals we bij </a:t>
            </a:r>
            <a:r>
              <a:rPr lang="nl-NL" dirty="0" err="1"/>
              <a:t>CNNs</a:t>
            </a:r>
            <a:r>
              <a:rPr lang="nl-NL" dirty="0"/>
              <a:t> </a:t>
            </a:r>
            <a:r>
              <a:rPr lang="nl-NL" dirty="0" err="1"/>
              <a:t>heatmaps</a:t>
            </a:r>
            <a:r>
              <a:rPr lang="nl-NL" dirty="0"/>
              <a:t> konden maken, om te bepalen waarom het model een bepaalde output gaf, kunnen we ook attention </a:t>
            </a:r>
            <a:r>
              <a:rPr lang="nl-NL" dirty="0" err="1"/>
              <a:t>based</a:t>
            </a:r>
            <a:r>
              <a:rPr lang="nl-NL" dirty="0"/>
              <a:t> </a:t>
            </a:r>
            <a:r>
              <a:rPr lang="nl-NL" dirty="0" err="1"/>
              <a:t>models</a:t>
            </a:r>
            <a:r>
              <a:rPr lang="nl-NL" dirty="0"/>
              <a:t> gebruiken in computer </a:t>
            </a:r>
            <a:r>
              <a:rPr lang="nl-NL" dirty="0" err="1"/>
              <a:t>vision</a:t>
            </a:r>
            <a:r>
              <a:rPr lang="nl-NL" dirty="0"/>
              <a:t>, als vorm van </a:t>
            </a:r>
            <a:r>
              <a:rPr lang="nl-NL" dirty="0" err="1"/>
              <a:t>xplainable</a:t>
            </a:r>
            <a:r>
              <a:rPr lang="nl-NL" dirty="0"/>
              <a:t> AI</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62</a:t>
            </a:fld>
            <a:endParaRPr lang="nl-NL"/>
          </a:p>
        </p:txBody>
      </p:sp>
    </p:spTree>
    <p:extLst>
      <p:ext uri="{BB962C8B-B14F-4D97-AF65-F5344CB8AC3E}">
        <p14:creationId xmlns:p14="http://schemas.microsoft.com/office/powerpoint/2010/main" val="3020657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Attention is </a:t>
            </a:r>
            <a:r>
              <a:rPr lang="nl-NL" dirty="0" err="1"/>
              <a:t>all</a:t>
            </a:r>
            <a:r>
              <a:rPr lang="nl-NL" dirty="0"/>
              <a:t> </a:t>
            </a:r>
            <a:r>
              <a:rPr lang="nl-NL" dirty="0" err="1"/>
              <a:t>you</a:t>
            </a:r>
            <a:r>
              <a:rPr lang="nl-NL" dirty="0"/>
              <a:t> </a:t>
            </a:r>
            <a:r>
              <a:rPr lang="nl-NL" dirty="0" err="1"/>
              <a:t>need</a:t>
            </a:r>
            <a:r>
              <a:rPr lang="nl-NL" dirty="0"/>
              <a:t>: onderzoek had uitgewezen, dat attention echt wel een super krachtig iets is. Zelfs zo krachtig, dat we in principe niet echt </a:t>
            </a:r>
            <a:r>
              <a:rPr lang="nl-NL" dirty="0" err="1"/>
              <a:t>RNNs</a:t>
            </a:r>
            <a:r>
              <a:rPr lang="nl-NL" dirty="0"/>
              <a:t> of </a:t>
            </a:r>
            <a:r>
              <a:rPr lang="nl-NL" dirty="0" err="1"/>
              <a:t>LSTMs</a:t>
            </a:r>
            <a:r>
              <a:rPr lang="nl-NL" dirty="0"/>
              <a:t> nodig hebben, maar enkel dat attention mechanisme </a:t>
            </a:r>
            <a:r>
              <a:rPr lang="nl-NL" dirty="0" err="1"/>
              <a:t>to</a:t>
            </a:r>
            <a:r>
              <a:rPr lang="nl-NL" dirty="0"/>
              <a:t> </a:t>
            </a:r>
            <a:r>
              <a:rPr lang="nl-NL" dirty="0" err="1"/>
              <a:t>the</a:t>
            </a:r>
            <a:r>
              <a:rPr lang="nl-NL" dirty="0"/>
              <a:t> extreme. Dit geeft ons ook een iets simpeler netwerk om te trainen </a:t>
            </a:r>
            <a:r>
              <a:rPr lang="nl-NL" dirty="0" err="1"/>
              <a:t>tov</a:t>
            </a:r>
            <a:r>
              <a:rPr lang="nl-NL" dirty="0"/>
              <a:t> </a:t>
            </a:r>
            <a:r>
              <a:rPr lang="nl-NL" dirty="0" err="1"/>
              <a:t>LSTMs</a:t>
            </a:r>
            <a:r>
              <a:rPr lang="nl-NL" dirty="0"/>
              <a:t> bv. </a:t>
            </a:r>
          </a:p>
          <a:p>
            <a:endParaRPr lang="nl-NL" dirty="0"/>
          </a:p>
          <a:p>
            <a:r>
              <a:rPr lang="nl-NL" dirty="0" err="1"/>
              <a:t>Transformer</a:t>
            </a:r>
            <a:r>
              <a:rPr lang="nl-NL" dirty="0"/>
              <a:t> netwerk is geen </a:t>
            </a:r>
            <a:r>
              <a:rPr lang="nl-NL" dirty="0" err="1"/>
              <a:t>recurrent</a:t>
            </a:r>
            <a:r>
              <a:rPr lang="nl-NL" dirty="0"/>
              <a:t> netwerk! Omdat we attention gebruiken, moeten we geen groot ‘geheugen uit het verleden’ bijhouden, moet het ganse verleden niet echt meeslepen. Als we iets nodig hebben, kijken we naar die attention, om te weten naar welk deel we terug moeten kijken (bv in het begin van de zin ‘Bram’, en later in de zin moeten ze beslissen of ze ‘hij’ of ‘zij’ moeten gebruiken, dan gebruiken ze de attention om terug te kijken</a:t>
            </a:r>
          </a:p>
          <a:p>
            <a:endParaRPr lang="nl-NL" dirty="0"/>
          </a:p>
          <a:p>
            <a:r>
              <a:rPr lang="nl-NL" dirty="0"/>
              <a:t>Omdat een </a:t>
            </a:r>
            <a:r>
              <a:rPr lang="nl-NL" dirty="0" err="1"/>
              <a:t>Transformer-cell</a:t>
            </a:r>
            <a:r>
              <a:rPr lang="nl-NL" dirty="0"/>
              <a:t> niet </a:t>
            </a:r>
            <a:r>
              <a:rPr lang="nl-NL" dirty="0" err="1"/>
              <a:t>recurrent</a:t>
            </a:r>
            <a:r>
              <a:rPr lang="nl-NL" dirty="0"/>
              <a:t> is (</a:t>
            </a:r>
            <a:r>
              <a:rPr lang="nl-NL" dirty="0" err="1"/>
              <a:t>recurrent</a:t>
            </a:r>
            <a:r>
              <a:rPr lang="nl-NL" dirty="0"/>
              <a:t> is altijd serieel, een ketting, want je moet immers altijd wachten op de output van de vorige iteratie)</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64</a:t>
            </a:fld>
            <a:endParaRPr lang="nl-NL"/>
          </a:p>
        </p:txBody>
      </p:sp>
    </p:spTree>
    <p:extLst>
      <p:ext uri="{BB962C8B-B14F-4D97-AF65-F5344CB8AC3E}">
        <p14:creationId xmlns:p14="http://schemas.microsoft.com/office/powerpoint/2010/main" val="1573294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Transfer Learning heeft een Language Model nodig. Dus we kunnen niet zo maar de </a:t>
            </a:r>
            <a:r>
              <a:rPr lang="nl-NL" dirty="0" err="1"/>
              <a:t>embedddings</a:t>
            </a:r>
            <a:r>
              <a:rPr lang="nl-NL" dirty="0"/>
              <a:t> meenemen, maar moeten ook het ganse model gebruiken. Daarom is dit niet altijd even handig in </a:t>
            </a:r>
            <a:r>
              <a:rPr lang="nl-NL" dirty="0" err="1"/>
              <a:t>production</a:t>
            </a:r>
            <a:r>
              <a:rPr lang="nl-NL" dirty="0"/>
              <a:t>. Elmo, maar zeker BERT, is </a:t>
            </a:r>
            <a:r>
              <a:rPr lang="nl-NL" dirty="0" err="1"/>
              <a:t>huge</a:t>
            </a:r>
            <a:r>
              <a:rPr lang="nl-NL" dirty="0"/>
              <a:t>…(</a:t>
            </a:r>
            <a:r>
              <a:rPr lang="nl-NL" dirty="0" err="1"/>
              <a:t>too</a:t>
            </a:r>
            <a:r>
              <a:rPr lang="nl-NL" dirty="0"/>
              <a:t> large </a:t>
            </a:r>
            <a:r>
              <a:rPr lang="nl-NL" dirty="0" err="1"/>
              <a:t>for</a:t>
            </a:r>
            <a:r>
              <a:rPr lang="nl-NL" dirty="0"/>
              <a:t> </a:t>
            </a:r>
            <a:r>
              <a:rPr lang="nl-NL" dirty="0" err="1"/>
              <a:t>production</a:t>
            </a:r>
            <a:r>
              <a:rPr lang="nl-NL" dirty="0"/>
              <a:t>)</a:t>
            </a:r>
          </a:p>
          <a:p>
            <a:endParaRPr lang="nl-NL" dirty="0"/>
          </a:p>
          <a:p>
            <a:r>
              <a:rPr lang="nl-NL" dirty="0" err="1"/>
              <a:t>OpenAI</a:t>
            </a:r>
            <a:r>
              <a:rPr lang="nl-NL" dirty="0"/>
              <a:t> heeft ook een massief groot netwerk uitgebracht, gebaseerd op extreme </a:t>
            </a:r>
            <a:r>
              <a:rPr lang="nl-NL" dirty="0" err="1"/>
              <a:t>transformer</a:t>
            </a:r>
            <a:r>
              <a:rPr lang="nl-NL" dirty="0"/>
              <a:t> </a:t>
            </a:r>
            <a:r>
              <a:rPr lang="nl-NL" dirty="0" err="1"/>
              <a:t>cells</a:t>
            </a:r>
            <a:r>
              <a:rPr lang="nl-NL" dirty="0"/>
              <a:t>, zoals BERT, en </a:t>
            </a:r>
            <a:r>
              <a:rPr lang="nl-NL" dirty="0" err="1"/>
              <a:t>getrained</a:t>
            </a:r>
            <a:r>
              <a:rPr lang="nl-NL" dirty="0"/>
              <a:t> op massieve dataset. Blijkbaar is dit zo goed, dat ze het niet willen releasen, omdat het zo goed zou zijn dat het misbruik in de hand zou werken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66</a:t>
            </a:fld>
            <a:endParaRPr lang="nl-NL"/>
          </a:p>
        </p:txBody>
      </p:sp>
    </p:spTree>
    <p:extLst>
      <p:ext uri="{BB962C8B-B14F-4D97-AF65-F5344CB8AC3E}">
        <p14:creationId xmlns:p14="http://schemas.microsoft.com/office/powerpoint/2010/main" val="1173689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Part1: </a:t>
            </a:r>
            <a:r>
              <a:rPr lang="nl-BE" dirty="0">
                <a:hlinkClick r:id="rId3"/>
              </a:rPr>
              <a:t>https://mlwhiz.com/blog/2019/01/17/deeplearning_nlp_preprocess/</a:t>
            </a:r>
            <a:endParaRPr lang="nl-BE" dirty="0"/>
          </a:p>
          <a:p>
            <a:r>
              <a:rPr lang="nl-BE" dirty="0"/>
              <a:t>Part2: </a:t>
            </a:r>
            <a:r>
              <a:rPr lang="nl-BE" dirty="0">
                <a:hlinkClick r:id="rId4"/>
              </a:rPr>
              <a:t>https://mlwhiz.com/blog/2019/02/08/deeplearning_nlp_conventional_methods/</a:t>
            </a:r>
            <a:endParaRPr lang="nl-BE" dirty="0"/>
          </a:p>
          <a:p>
            <a:r>
              <a:rPr lang="nl-BE" dirty="0"/>
              <a:t>Part3: </a:t>
            </a:r>
            <a:r>
              <a:rPr lang="nl-BE" dirty="0">
                <a:hlinkClick r:id="rId5"/>
              </a:rPr>
              <a:t>https://mlwhiz.com/blog/2019/03/09/deeplearning_architectures_text_classification/</a:t>
            </a:r>
            <a:endParaRPr lang="nl-BE" dirty="0"/>
          </a:p>
          <a:p>
            <a:r>
              <a:rPr lang="nl-BE" dirty="0"/>
              <a:t>Part4: </a:t>
            </a:r>
            <a:r>
              <a:rPr lang="nl-BE" dirty="0">
                <a:hlinkClick r:id="rId6"/>
              </a:rPr>
              <a:t>https://mlwhiz.com/blog/2019/03/30/transfer_learning_text_classification/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71</a:t>
            </a:fld>
            <a:endParaRPr lang="nl-NL"/>
          </a:p>
        </p:txBody>
      </p:sp>
    </p:spTree>
    <p:extLst>
      <p:ext uri="{BB962C8B-B14F-4D97-AF65-F5344CB8AC3E}">
        <p14:creationId xmlns:p14="http://schemas.microsoft.com/office/powerpoint/2010/main" val="124482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http://jalammar.github.io/illustrated-bert/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74</a:t>
            </a:fld>
            <a:endParaRPr lang="nl-NL"/>
          </a:p>
        </p:txBody>
      </p:sp>
    </p:spTree>
    <p:extLst>
      <p:ext uri="{BB962C8B-B14F-4D97-AF65-F5344CB8AC3E}">
        <p14:creationId xmlns:p14="http://schemas.microsoft.com/office/powerpoint/2010/main" val="918875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NLU: Natural Language Understanding</a:t>
            </a:r>
          </a:p>
          <a:p>
            <a:r>
              <a:rPr lang="nl-NL" dirty="0"/>
              <a:t>NLP: Natural Language Processing</a:t>
            </a:r>
          </a:p>
          <a:p>
            <a:r>
              <a:rPr lang="nl-NL" dirty="0"/>
              <a:t>ASR: Automatic Speech </a:t>
            </a:r>
            <a:r>
              <a:rPr lang="nl-NL" dirty="0" err="1"/>
              <a:t>Recognition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4</a:t>
            </a:fld>
            <a:endParaRPr lang="nl-NL"/>
          </a:p>
        </p:txBody>
      </p:sp>
    </p:spTree>
    <p:extLst>
      <p:ext uri="{BB962C8B-B14F-4D97-AF65-F5344CB8AC3E}">
        <p14:creationId xmlns:p14="http://schemas.microsoft.com/office/powerpoint/2010/main" val="124362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8</a:t>
            </a:fld>
            <a:endParaRPr lang="nl-NL"/>
          </a:p>
        </p:txBody>
      </p:sp>
    </p:spTree>
    <p:extLst>
      <p:ext uri="{BB962C8B-B14F-4D97-AF65-F5344CB8AC3E}">
        <p14:creationId xmlns:p14="http://schemas.microsoft.com/office/powerpoint/2010/main" val="1969536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13</a:t>
            </a:fld>
            <a:endParaRPr lang="nl-NL"/>
          </a:p>
        </p:txBody>
      </p:sp>
    </p:spTree>
    <p:extLst>
      <p:ext uri="{BB962C8B-B14F-4D97-AF65-F5344CB8AC3E}">
        <p14:creationId xmlns:p14="http://schemas.microsoft.com/office/powerpoint/2010/main" val="4270516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One</a:t>
            </a:r>
            <a:r>
              <a:rPr lang="nl-NL" dirty="0"/>
              <a:t> of </a:t>
            </a:r>
            <a:r>
              <a:rPr lang="nl-NL" dirty="0" err="1"/>
              <a:t>the</a:t>
            </a:r>
            <a:r>
              <a:rPr lang="nl-NL" dirty="0"/>
              <a:t> best </a:t>
            </a:r>
            <a:r>
              <a:rPr lang="nl-NL" dirty="0" err="1"/>
              <a:t>articles</a:t>
            </a:r>
            <a:r>
              <a:rPr lang="nl-NL" dirty="0"/>
              <a:t> on </a:t>
            </a:r>
            <a:r>
              <a:rPr lang="nl-NL" dirty="0" err="1"/>
              <a:t>general</a:t>
            </a:r>
            <a:r>
              <a:rPr lang="nl-NL" dirty="0"/>
              <a:t> preprocessing of tekst:</a:t>
            </a:r>
          </a:p>
          <a:p>
            <a:r>
              <a:rPr lang="nl-BE" dirty="0">
                <a:hlinkClick r:id="rId3"/>
              </a:rPr>
              <a:t>https://gdcoder.com/all-you-need-to-know-about-nlp-text-preprocessing/</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16</a:t>
            </a:fld>
            <a:endParaRPr lang="nl-NL"/>
          </a:p>
        </p:txBody>
      </p:sp>
    </p:spTree>
    <p:extLst>
      <p:ext uri="{BB962C8B-B14F-4D97-AF65-F5344CB8AC3E}">
        <p14:creationId xmlns:p14="http://schemas.microsoft.com/office/powerpoint/2010/main" val="3021410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Good</a:t>
            </a:r>
            <a:r>
              <a:rPr lang="nl-NL" dirty="0"/>
              <a:t> </a:t>
            </a:r>
            <a:r>
              <a:rPr lang="nl-NL" dirty="0" err="1"/>
              <a:t>overview</a:t>
            </a:r>
            <a:r>
              <a:rPr lang="nl-NL" dirty="0"/>
              <a:t> of preprocessing </a:t>
            </a:r>
            <a:r>
              <a:rPr lang="nl-NL" dirty="0" err="1"/>
              <a:t>techniques</a:t>
            </a:r>
            <a:r>
              <a:rPr lang="nl-NL" dirty="0"/>
              <a:t>: </a:t>
            </a:r>
            <a:r>
              <a:rPr lang="nl-BE" dirty="0">
                <a:hlinkClick r:id="rId3"/>
              </a:rPr>
              <a:t>https://www.kdnuggets.com/2019/04/text-preprocessing-nlp-machine-learning.html</a:t>
            </a:r>
            <a:endParaRPr lang="nl-BE" dirty="0"/>
          </a:p>
          <a:p>
            <a:endParaRPr lang="nl-BE" dirty="0"/>
          </a:p>
          <a:p>
            <a:r>
              <a:rPr lang="nl-BE" dirty="0" err="1"/>
              <a:t>Tokenization</a:t>
            </a:r>
            <a:r>
              <a:rPr lang="nl-BE" dirty="0"/>
              <a:t> is </a:t>
            </a:r>
            <a:r>
              <a:rPr lang="nl-BE" dirty="0" err="1"/>
              <a:t>ofcourse</a:t>
            </a:r>
            <a:r>
              <a:rPr lang="nl-BE" dirty="0"/>
              <a:t> </a:t>
            </a:r>
            <a:r>
              <a:rPr lang="nl-BE" dirty="0" err="1"/>
              <a:t>highly</a:t>
            </a:r>
            <a:r>
              <a:rPr lang="nl-BE" dirty="0"/>
              <a:t> </a:t>
            </a:r>
            <a:r>
              <a:rPr lang="nl-BE" dirty="0" err="1"/>
              <a:t>dependend</a:t>
            </a:r>
            <a:r>
              <a:rPr lang="nl-BE" dirty="0"/>
              <a:t> on </a:t>
            </a:r>
            <a:r>
              <a:rPr lang="nl-BE" dirty="0" err="1"/>
              <a:t>the</a:t>
            </a:r>
            <a:r>
              <a:rPr lang="nl-BE" dirty="0"/>
              <a:t> </a:t>
            </a:r>
            <a:r>
              <a:rPr lang="nl-BE" dirty="0" err="1"/>
              <a:t>use</a:t>
            </a:r>
            <a:r>
              <a:rPr lang="nl-BE" dirty="0"/>
              <a:t> of </a:t>
            </a:r>
            <a:r>
              <a:rPr lang="nl-BE" dirty="0" err="1"/>
              <a:t>regex</a:t>
            </a:r>
            <a:r>
              <a:rPr lang="nl-BE" dirty="0"/>
              <a:t> </a:t>
            </a:r>
            <a:r>
              <a:rPr lang="nl-BE" dirty="0" err="1"/>
              <a:t>for</a:t>
            </a:r>
            <a:r>
              <a:rPr lang="nl-BE" dirty="0"/>
              <a:t> processing </a:t>
            </a:r>
            <a:r>
              <a:rPr lang="nl-BE" dirty="0" err="1"/>
              <a:t>the</a:t>
            </a:r>
            <a:r>
              <a:rPr lang="nl-BE" dirty="0"/>
              <a:t> </a:t>
            </a:r>
            <a:r>
              <a:rPr lang="nl-BE" dirty="0" err="1"/>
              <a:t>chars</a:t>
            </a:r>
            <a:r>
              <a:rPr lang="nl-BE" dirty="0"/>
              <a:t>…</a:t>
            </a:r>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20</a:t>
            </a:fld>
            <a:endParaRPr lang="nl-NL"/>
          </a:p>
        </p:txBody>
      </p:sp>
    </p:spTree>
    <p:extLst>
      <p:ext uri="{BB962C8B-B14F-4D97-AF65-F5344CB8AC3E}">
        <p14:creationId xmlns:p14="http://schemas.microsoft.com/office/powerpoint/2010/main" val="130378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Veel gebruikte stemmers: Porter, </a:t>
            </a:r>
            <a:r>
              <a:rPr lang="nl-NL" dirty="0" err="1"/>
              <a:t>Snowball</a:t>
            </a:r>
            <a:endParaRPr lang="nl-NL" dirty="0"/>
          </a:p>
          <a:p>
            <a:endParaRPr lang="nl-NL" dirty="0"/>
          </a:p>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22</a:t>
            </a:fld>
            <a:endParaRPr lang="nl-NL"/>
          </a:p>
        </p:txBody>
      </p:sp>
    </p:spTree>
    <p:extLst>
      <p:ext uri="{BB962C8B-B14F-4D97-AF65-F5344CB8AC3E}">
        <p14:creationId xmlns:p14="http://schemas.microsoft.com/office/powerpoint/2010/main" val="2831926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hlinkClick r:id="rId3"/>
              </a:rPr>
              <a:t>http://kavita-ganesan.com/what-are-stop-words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24</a:t>
            </a:fld>
            <a:endParaRPr lang="nl-NL"/>
          </a:p>
        </p:txBody>
      </p:sp>
    </p:spTree>
    <p:extLst>
      <p:ext uri="{BB962C8B-B14F-4D97-AF65-F5344CB8AC3E}">
        <p14:creationId xmlns:p14="http://schemas.microsoft.com/office/powerpoint/2010/main" val="3231916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wmf"/><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3999" y="1113180"/>
            <a:ext cx="9144000" cy="2033637"/>
          </a:xfrm>
        </p:spPr>
        <p:txBody>
          <a:bodyPr anchor="b"/>
          <a:lstStyle>
            <a:lvl1pPr algn="ctr">
              <a:defRPr sz="6000" b="1">
                <a:solidFill>
                  <a:schemeClr val="tx1"/>
                </a:solidFill>
                <a:latin typeface="+mn-lt"/>
              </a:defRPr>
            </a:lvl1pPr>
          </a:lstStyle>
          <a:p>
            <a:r>
              <a:rPr lang="nl-NL" dirty="0"/>
              <a:t>Klik om de stijl te bewerken</a:t>
            </a:r>
            <a:endParaRPr lang="nl-BE" dirty="0"/>
          </a:p>
        </p:txBody>
      </p:sp>
      <p:sp>
        <p:nvSpPr>
          <p:cNvPr id="3" name="Ondertitel 2"/>
          <p:cNvSpPr>
            <a:spLocks noGrp="1"/>
          </p:cNvSpPr>
          <p:nvPr>
            <p:ph type="subTitle" idx="1"/>
          </p:nvPr>
        </p:nvSpPr>
        <p:spPr>
          <a:xfrm>
            <a:off x="3697355" y="3322846"/>
            <a:ext cx="4797288" cy="216355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2/11/2019</a:t>
            </a:fld>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53094" y="3504354"/>
            <a:ext cx="3691761" cy="3353646"/>
          </a:xfrm>
          <a:prstGeom prst="rect">
            <a:avLst/>
          </a:prstGeom>
        </p:spPr>
      </p:pic>
      <p:pic>
        <p:nvPicPr>
          <p:cNvPr id="9" name="Afbeelding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60461" y="6248784"/>
            <a:ext cx="2471076" cy="472691"/>
          </a:xfrm>
          <a:prstGeom prst="rect">
            <a:avLst/>
          </a:prstGeom>
        </p:spPr>
      </p:pic>
    </p:spTree>
    <p:extLst>
      <p:ext uri="{BB962C8B-B14F-4D97-AF65-F5344CB8AC3E}">
        <p14:creationId xmlns:p14="http://schemas.microsoft.com/office/powerpoint/2010/main" val="246991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D69ACB7-8DA7-4AF8-A474-46A1998EDF52}" type="datetimeFigureOut">
              <a:rPr lang="nl-BE" smtClean="0"/>
              <a:t>2/11/2019</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12254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2/11/2019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533006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2/11/2019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550391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2/11/2019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70841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2/11/2019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144752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el en object">
    <p:spTree>
      <p:nvGrpSpPr>
        <p:cNvPr id="1" name=""/>
        <p:cNvGrpSpPr/>
        <p:nvPr/>
      </p:nvGrpSpPr>
      <p:grpSpPr>
        <a:xfrm>
          <a:off x="0" y="0"/>
          <a:ext cx="0" cy="0"/>
          <a:chOff x="0" y="0"/>
          <a:chExt cx="0" cy="0"/>
        </a:xfrm>
      </p:grpSpPr>
      <p:sp>
        <p:nvSpPr>
          <p:cNvPr id="8" name="Ondertitel 2"/>
          <p:cNvSpPr>
            <a:spLocks noGrp="1"/>
          </p:cNvSpPr>
          <p:nvPr>
            <p:ph type="subTitle" idx="1" hasCustomPrompt="1"/>
          </p:nvPr>
        </p:nvSpPr>
        <p:spPr>
          <a:xfrm>
            <a:off x="1236662" y="3429000"/>
            <a:ext cx="4859338" cy="2385060"/>
          </a:xfrm>
          <a:prstGeom prst="rect">
            <a:avLst/>
          </a:prstGeom>
        </p:spPr>
        <p:txBody>
          <a:bodyPr lIns="0" tIns="0" rIns="0" bIns="0">
            <a:normAutofit/>
          </a:bodyPr>
          <a:lstStyle>
            <a:lvl1pPr marL="342900" marR="0" indent="-342900" algn="l" defTabSz="914400" rtl="0" eaLnBrk="1" fontAlgn="auto" latinLnBrk="0" hangingPunct="1">
              <a:lnSpc>
                <a:spcPct val="90000"/>
              </a:lnSpc>
              <a:spcBef>
                <a:spcPts val="1000"/>
              </a:spcBef>
              <a:spcAft>
                <a:spcPts val="0"/>
              </a:spcAft>
              <a:buClr>
                <a:schemeClr val="tx1"/>
              </a:buClr>
              <a:buSzPct val="131000"/>
              <a:buFont typeface="Arial" charset="0"/>
              <a:buChar char="•"/>
              <a:tabLst/>
              <a:defRPr sz="2400">
                <a:solidFill>
                  <a:schemeClr val="tx1"/>
                </a:solidFill>
              </a:defRPr>
            </a:lvl1pPr>
            <a:lvl2pPr marL="539750" indent="-171450" algn="l">
              <a:buFont typeface="Arial" panose="020B0604020202020204" pitchFamily="34" charset="0"/>
              <a:buChar char="•"/>
              <a:tabLst/>
              <a:defRPr sz="2000"/>
            </a:lvl2pPr>
            <a:lvl3pPr marL="801688" indent="-254000" algn="l">
              <a:buFont typeface="Courier New" panose="02070309020205020404" pitchFamily="49" charset="0"/>
              <a:buChar char="o"/>
              <a:tabLst/>
              <a:defRPr sz="2000"/>
            </a:lvl3pPr>
            <a:lvl4pPr marL="1073150" indent="-254000" algn="l">
              <a:buFont typeface="Wingdings" pitchFamily="2" charset="2"/>
              <a:buChar char="§"/>
              <a:tabLst/>
              <a:defRPr sz="2000"/>
            </a:lvl4pPr>
            <a:lvl5pPr marL="801688" indent="-254000" algn="l">
              <a:buFont typeface="Courier New" panose="02070309020205020404" pitchFamily="49" charset="0"/>
              <a:buChar char="o"/>
              <a:tabLst/>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Eerste niveau</a:t>
            </a:r>
          </a:p>
          <a:p>
            <a:pPr lvl="1"/>
            <a:r>
              <a:rPr lang="nl-NL"/>
              <a:t>Tweede niveau</a:t>
            </a:r>
          </a:p>
          <a:p>
            <a:pPr lvl="2"/>
            <a:r>
              <a:rPr lang="nl-NL"/>
              <a:t>Derde niveau</a:t>
            </a:r>
          </a:p>
          <a:p>
            <a:pPr lvl="3"/>
            <a:r>
              <a:rPr lang="nl-NL"/>
              <a:t>Vierde niveau</a:t>
            </a:r>
          </a:p>
          <a:p>
            <a:endParaRPr lang="nl-BE"/>
          </a:p>
        </p:txBody>
      </p:sp>
      <p:sp>
        <p:nvSpPr>
          <p:cNvPr id="12" name="Titel 1"/>
          <p:cNvSpPr>
            <a:spLocks noGrp="1"/>
          </p:cNvSpPr>
          <p:nvPr>
            <p:ph type="ctrTitle" hasCustomPrompt="1"/>
          </p:nvPr>
        </p:nvSpPr>
        <p:spPr>
          <a:xfrm>
            <a:off x="1236662" y="1268413"/>
            <a:ext cx="3695065" cy="2160587"/>
          </a:xfrm>
          <a:prstGeom prst="rect">
            <a:avLst/>
          </a:prstGeom>
        </p:spPr>
        <p:txBody>
          <a:bodyPr lIns="0" tIns="0" rIns="0" bIns="0" anchor="t">
            <a:normAutofit/>
          </a:bodyPr>
          <a:lstStyle>
            <a:lvl1pPr algn="l">
              <a:defRPr sz="3500"/>
            </a:lvl1pPr>
          </a:lstStyle>
          <a:p>
            <a:r>
              <a:rPr lang="nl-NL"/>
              <a:t>Klik om </a:t>
            </a:r>
            <a:br>
              <a:rPr lang="nl-NL"/>
            </a:br>
            <a:r>
              <a:rPr lang="nl-NL"/>
              <a:t>de stijl te bewerken</a:t>
            </a:r>
            <a:endParaRPr lang="nl-BE"/>
          </a:p>
        </p:txBody>
      </p:sp>
    </p:spTree>
    <p:extLst>
      <p:ext uri="{BB962C8B-B14F-4D97-AF65-F5344CB8AC3E}">
        <p14:creationId xmlns:p14="http://schemas.microsoft.com/office/powerpoint/2010/main" val="4254173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2/11/2019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301119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2/11/2019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spTree>
    <p:extLst>
      <p:ext uri="{BB962C8B-B14F-4D97-AF65-F5344CB8AC3E}">
        <p14:creationId xmlns:p14="http://schemas.microsoft.com/office/powerpoint/2010/main" val="829693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838200" y="2291379"/>
            <a:ext cx="10515600" cy="3885584"/>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2/11/2019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pic>
        <p:nvPicPr>
          <p:cNvPr id="8" name="Tijdelijke aanduiding voor inhoud 4">
            <a:extLst>
              <a:ext uri="{FF2B5EF4-FFF2-40B4-BE49-F238E27FC236}">
                <a16:creationId xmlns:a16="http://schemas.microsoft.com/office/drawing/2014/main" id="{F427BB05-6414-294F-BBAB-ADFEDD346C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199" y="64547"/>
            <a:ext cx="3168937" cy="2111993"/>
          </a:xfrm>
          <a:prstGeom prst="rect">
            <a:avLst/>
          </a:prstGeom>
        </p:spPr>
      </p:pic>
      <p:pic>
        <p:nvPicPr>
          <p:cNvPr id="9" name="Tijdelijke aanduiding voor inhoud 4">
            <a:extLst>
              <a:ext uri="{FF2B5EF4-FFF2-40B4-BE49-F238E27FC236}">
                <a16:creationId xmlns:a16="http://schemas.microsoft.com/office/drawing/2014/main" id="{DE54498F-3D4A-DB49-9608-5C8A6D9C74CA}"/>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4520767" y="64547"/>
            <a:ext cx="3150466" cy="2111739"/>
          </a:xfrm>
          <a:prstGeom prst="rect">
            <a:avLst/>
          </a:prstGeom>
        </p:spPr>
      </p:pic>
      <p:pic>
        <p:nvPicPr>
          <p:cNvPr id="10" name="Tijdelijke aanduiding voor inhoud 4">
            <a:extLst>
              <a:ext uri="{FF2B5EF4-FFF2-40B4-BE49-F238E27FC236}">
                <a16:creationId xmlns:a16="http://schemas.microsoft.com/office/drawing/2014/main" id="{81A7D10E-33AC-9748-8EFD-48A1736B0762}"/>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8203335" y="64547"/>
            <a:ext cx="3150465" cy="2118380"/>
          </a:xfrm>
          <a:prstGeom prst="rect">
            <a:avLst/>
          </a:prstGeom>
        </p:spPr>
      </p:pic>
    </p:spTree>
    <p:extLst>
      <p:ext uri="{BB962C8B-B14F-4D97-AF65-F5344CB8AC3E}">
        <p14:creationId xmlns:p14="http://schemas.microsoft.com/office/powerpoint/2010/main" val="102416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pPr/>
              <a:t>2/11/2019</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pPr/>
              <a:t>‹nr.›</a:t>
            </a:fld>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17222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b="1">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4" name="Tijdelijke aanduiding voor datum 3"/>
          <p:cNvSpPr>
            <a:spLocks noGrp="1"/>
          </p:cNvSpPr>
          <p:nvPr>
            <p:ph type="dt" sz="half" idx="10"/>
          </p:nvPr>
        </p:nvSpPr>
        <p:spPr/>
        <p:txBody>
          <a:bodyPr/>
          <a:lstStyle>
            <a:lvl1pPr>
              <a:defRPr>
                <a:solidFill>
                  <a:schemeClr val="tx1"/>
                </a:solidFill>
              </a:defRPr>
            </a:lvl1pPr>
          </a:lstStyle>
          <a:p>
            <a:fld id="{6D69ACB7-8DA7-4AF8-A474-46A1998EDF52}" type="datetimeFigureOut">
              <a:rPr lang="nl-BE" smtClean="0"/>
              <a:pPr/>
              <a:t>2/11/2019</a:t>
            </a:fld>
            <a:endParaRPr lang="nl-BE" dirty="0"/>
          </a:p>
        </p:txBody>
      </p:sp>
      <p:sp>
        <p:nvSpPr>
          <p:cNvPr id="5" name="Tijdelijke aanduiding voor voettekst 4"/>
          <p:cNvSpPr>
            <a:spLocks noGrp="1"/>
          </p:cNvSpPr>
          <p:nvPr>
            <p:ph type="ftr" sz="quarter" idx="11"/>
          </p:nvPr>
        </p:nvSpPr>
        <p:spPr/>
        <p:txBody>
          <a:bodyPr/>
          <a:lstStyle>
            <a:lvl1pPr>
              <a:defRPr>
                <a:solidFill>
                  <a:schemeClr val="tx1"/>
                </a:solidFill>
              </a:defRPr>
            </a:lvl1pPr>
          </a:lstStyle>
          <a:p>
            <a:endParaRPr lang="nl-BE" dirty="0"/>
          </a:p>
        </p:txBody>
      </p:sp>
      <p:sp>
        <p:nvSpPr>
          <p:cNvPr id="6" name="Tijdelijke aanduiding voor dianummer 5"/>
          <p:cNvSpPr>
            <a:spLocks noGrp="1"/>
          </p:cNvSpPr>
          <p:nvPr>
            <p:ph type="sldNum" sz="quarter" idx="12"/>
          </p:nvPr>
        </p:nvSpPr>
        <p:spPr/>
        <p:txBody>
          <a:bodyPr/>
          <a:lstStyle>
            <a:lvl1pPr>
              <a:defRPr>
                <a:solidFill>
                  <a:schemeClr val="tx1"/>
                </a:solidFill>
              </a:defRPr>
            </a:lvl1pPr>
          </a:lstStyle>
          <a:p>
            <a:fld id="{C5EEABA0-D78B-4F9C-9026-5872651F022D}" type="slidenum">
              <a:rPr lang="nl-BE" smtClean="0"/>
              <a:pPr/>
              <a:t>‹nr.›</a:t>
            </a:fld>
            <a:endParaRPr lang="nl-BE" dirty="0"/>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72288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ijdelijke aanduiding voor datum 3"/>
          <p:cNvSpPr>
            <a:spLocks noGrp="1"/>
          </p:cNvSpPr>
          <p:nvPr>
            <p:ph type="dt" sz="half" idx="10"/>
          </p:nvPr>
        </p:nvSpPr>
        <p:spPr>
          <a:xfrm>
            <a:off x="2427890" y="6356350"/>
            <a:ext cx="1411014" cy="365125"/>
          </a:xfrm>
        </p:spPr>
        <p:txBody>
          <a:bodyPr/>
          <a:lstStyle/>
          <a:p>
            <a:fld id="{6D69ACB7-8DA7-4AF8-A474-46A1998EDF52}" type="datetimeFigureOut">
              <a:rPr lang="nl-BE" smtClean="0"/>
              <a:t>2/11/2019</a:t>
            </a:fld>
            <a:endParaRPr lang="nl-BE" dirty="0"/>
          </a:p>
        </p:txBody>
      </p:sp>
      <p:sp>
        <p:nvSpPr>
          <p:cNvPr id="11" name="Tijdelijke aanduiding voor voettekst 4"/>
          <p:cNvSpPr>
            <a:spLocks noGrp="1"/>
          </p:cNvSpPr>
          <p:nvPr>
            <p:ph type="ftr" sz="quarter" idx="11"/>
          </p:nvPr>
        </p:nvSpPr>
        <p:spPr>
          <a:xfrm>
            <a:off x="4038600" y="6356350"/>
            <a:ext cx="4114800" cy="365125"/>
          </a:xfrm>
        </p:spPr>
        <p:txBody>
          <a:bodyPr/>
          <a:lstStyle/>
          <a:p>
            <a:endParaRPr lang="nl-BE"/>
          </a:p>
        </p:txBody>
      </p:sp>
      <p:sp>
        <p:nvSpPr>
          <p:cNvPr id="12" name="Tijdelijke aanduiding voor dianummer 5"/>
          <p:cNvSpPr>
            <a:spLocks noGrp="1"/>
          </p:cNvSpPr>
          <p:nvPr>
            <p:ph type="sldNum" sz="quarter" idx="12"/>
          </p:nvPr>
        </p:nvSpPr>
        <p:spPr>
          <a:xfrm>
            <a:off x="838200" y="6356350"/>
            <a:ext cx="1411014" cy="365125"/>
          </a:xfrm>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850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6D69ACB7-8DA7-4AF8-A474-46A1998EDF52}" type="datetimeFigureOut">
              <a:rPr lang="nl-BE" smtClean="0"/>
              <a:t>2/11/2019</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C5EEABA0-D78B-4F9C-9026-5872651F022D}" type="slidenum">
              <a:rPr lang="nl-BE" smtClean="0"/>
              <a:t>‹nr.›</a:t>
            </a:fld>
            <a:endParaRPr lang="nl-BE"/>
          </a:p>
        </p:txBody>
      </p:sp>
      <p:pic>
        <p:nvPicPr>
          <p:cNvPr id="10" name="Afbeelding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903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t>2/11/2019</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t>‹nr.›</a:t>
            </a:fld>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61893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jdelijke aanduiding voor datum 3"/>
          <p:cNvSpPr>
            <a:spLocks noGrp="1"/>
          </p:cNvSpPr>
          <p:nvPr>
            <p:ph type="dt" sz="half" idx="2"/>
          </p:nvPr>
        </p:nvSpPr>
        <p:spPr>
          <a:xfrm>
            <a:off x="2427890" y="6356350"/>
            <a:ext cx="14110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D69ACB7-8DA7-4AF8-A474-46A1998EDF52}" type="datetimeFigureOut">
              <a:rPr lang="nl-BE" smtClean="0"/>
              <a:pPr/>
              <a:t>2/11/2019</a:t>
            </a:fld>
            <a:endParaRPr lang="nl-BE" dirty="0"/>
          </a:p>
        </p:txBody>
      </p:sp>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dirty="0"/>
          </a:p>
        </p:txBody>
      </p:sp>
      <p:sp>
        <p:nvSpPr>
          <p:cNvPr id="6" name="Tijdelijke aanduiding voor dianummer 5"/>
          <p:cNvSpPr>
            <a:spLocks noGrp="1"/>
          </p:cNvSpPr>
          <p:nvPr>
            <p:ph type="sldNum" sz="quarter" idx="4"/>
          </p:nvPr>
        </p:nvSpPr>
        <p:spPr>
          <a:xfrm>
            <a:off x="838200" y="6356350"/>
            <a:ext cx="14110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EEABA0-D78B-4F9C-9026-5872651F022D}" type="slidenum">
              <a:rPr lang="nl-BE" smtClean="0"/>
              <a:pPr/>
              <a:t>‹nr.›</a:t>
            </a:fld>
            <a:endParaRPr lang="nl-BE" dirty="0"/>
          </a:p>
        </p:txBody>
      </p:sp>
    </p:spTree>
    <p:extLst>
      <p:ext uri="{BB962C8B-B14F-4D97-AF65-F5344CB8AC3E}">
        <p14:creationId xmlns:p14="http://schemas.microsoft.com/office/powerpoint/2010/main" val="2810945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3"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4" r:id="rId15"/>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6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youtube.com/watch?v=rURRYI66E54" TargetMode="Externa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
                <a:latin typeface="Calibri"/>
                <a:ea typeface="Calibri"/>
                <a:cs typeface="Calibri"/>
                <a:sym typeface="Calibri"/>
              </a:rPr>
              <a:t>Neural Networks</a:t>
            </a:r>
            <a:endParaRPr>
              <a:latin typeface="Calibri"/>
              <a:ea typeface="Calibri"/>
              <a:cs typeface="Calibri"/>
              <a:sym typeface="Calibri"/>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nl-NL" dirty="0">
                <a:latin typeface="Calibri"/>
                <a:ea typeface="Calibri"/>
                <a:cs typeface="Calibri"/>
                <a:sym typeface="Calibri"/>
              </a:rPr>
              <a:t>NLP</a:t>
            </a:r>
            <a:endParaRPr dirty="0">
              <a:latin typeface="Calibri"/>
              <a:ea typeface="Calibri"/>
              <a:cs typeface="Calibri"/>
              <a:sym typeface="Calibri"/>
            </a:endParaRPr>
          </a:p>
        </p:txBody>
      </p:sp>
      <p:pic>
        <p:nvPicPr>
          <p:cNvPr id="56" name="Google Shape;56;p13"/>
          <p:cNvPicPr preferRelativeResize="0"/>
          <p:nvPr/>
        </p:nvPicPr>
        <p:blipFill>
          <a:blip r:embed="rId3">
            <a:alphaModFix/>
          </a:blip>
          <a:stretch>
            <a:fillRect/>
          </a:stretch>
        </p:blipFill>
        <p:spPr>
          <a:xfrm>
            <a:off x="3831562" y="6254600"/>
            <a:ext cx="4528875" cy="60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D0F08E-6C02-4515-A5D4-5A4C0EA9DCC1}"/>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B5E8CBCD-8136-44CC-9A03-F47B4B4B8452}"/>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5101E7A3-FDD6-4D26-8165-D5594AD9A36C}"/>
              </a:ext>
            </a:extLst>
          </p:cNvPr>
          <p:cNvPicPr>
            <a:picLocks noChangeAspect="1"/>
          </p:cNvPicPr>
          <p:nvPr/>
        </p:nvPicPr>
        <p:blipFill>
          <a:blip r:embed="rId2"/>
          <a:stretch>
            <a:fillRect/>
          </a:stretch>
        </p:blipFill>
        <p:spPr>
          <a:xfrm>
            <a:off x="1039199" y="598333"/>
            <a:ext cx="10113601" cy="5661334"/>
          </a:xfrm>
          <a:prstGeom prst="rect">
            <a:avLst/>
          </a:prstGeom>
        </p:spPr>
      </p:pic>
    </p:spTree>
    <p:extLst>
      <p:ext uri="{BB962C8B-B14F-4D97-AF65-F5344CB8AC3E}">
        <p14:creationId xmlns:p14="http://schemas.microsoft.com/office/powerpoint/2010/main" val="3180187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CCA79C-0C01-4224-9335-57F71452D3D2}"/>
              </a:ext>
            </a:extLst>
          </p:cNvPr>
          <p:cNvSpPr>
            <a:spLocks noGrp="1"/>
          </p:cNvSpPr>
          <p:nvPr>
            <p:ph type="title"/>
          </p:nvPr>
        </p:nvSpPr>
        <p:spPr/>
        <p:txBody>
          <a:bodyPr/>
          <a:lstStyle/>
          <a:p>
            <a:r>
              <a:rPr lang="nl-NL" dirty="0" err="1"/>
              <a:t>Classical</a:t>
            </a:r>
            <a:r>
              <a:rPr lang="nl-NL" dirty="0"/>
              <a:t> </a:t>
            </a:r>
            <a:r>
              <a:rPr lang="nl-NL" dirty="0">
                <a:sym typeface="Wingdings" panose="05000000000000000000" pitchFamily="2" charset="2"/>
              </a:rPr>
              <a:t> DL NLP</a:t>
            </a:r>
            <a:endParaRPr lang="nl-BE" dirty="0"/>
          </a:p>
        </p:txBody>
      </p:sp>
      <p:pic>
        <p:nvPicPr>
          <p:cNvPr id="1026" name="Picture 2">
            <a:extLst>
              <a:ext uri="{FF2B5EF4-FFF2-40B4-BE49-F238E27FC236}">
                <a16:creationId xmlns:a16="http://schemas.microsoft.com/office/drawing/2014/main" id="{84AE1173-ADD0-4D1A-94FC-9141DEA35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351" y="1690688"/>
            <a:ext cx="7324725" cy="4486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relateerde afbeelding">
            <a:extLst>
              <a:ext uri="{FF2B5EF4-FFF2-40B4-BE49-F238E27FC236}">
                <a16:creationId xmlns:a16="http://schemas.microsoft.com/office/drawing/2014/main" id="{45A9BFC8-AAF3-481C-B2CC-86241AECB1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3980" y="54270"/>
            <a:ext cx="2570116" cy="1253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3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BD1F1E-DA90-4FDF-A4A5-E1473335E0D3}"/>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1C738472-51F5-4697-95C0-45F63B131B46}"/>
              </a:ext>
            </a:extLst>
          </p:cNvPr>
          <p:cNvSpPr>
            <a:spLocks noGrp="1"/>
          </p:cNvSpPr>
          <p:nvPr>
            <p:ph idx="1"/>
          </p:nvPr>
        </p:nvSpPr>
        <p:spPr/>
        <p:txBody>
          <a:bodyPr/>
          <a:lstStyle/>
          <a:p>
            <a:endParaRPr lang="nl-BE"/>
          </a:p>
        </p:txBody>
      </p:sp>
      <p:pic>
        <p:nvPicPr>
          <p:cNvPr id="24578" name="Picture 2" descr="Afbeeldingsresultaat voor nlp deep learning">
            <a:extLst>
              <a:ext uri="{FF2B5EF4-FFF2-40B4-BE49-F238E27FC236}">
                <a16:creationId xmlns:a16="http://schemas.microsoft.com/office/drawing/2014/main" id="{841BC3DA-8824-47F3-9AC1-20B355FFB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628650"/>
            <a:ext cx="9934575" cy="560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932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83C9C6-172E-4BED-B193-61D571FD8EA8}"/>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28AE4F6-81D0-40D8-A19F-D30DC58BEC23}"/>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1C389FE0-857A-42E6-8904-7874DC05965B}"/>
              </a:ext>
            </a:extLst>
          </p:cNvPr>
          <p:cNvPicPr>
            <a:picLocks noChangeAspect="1"/>
          </p:cNvPicPr>
          <p:nvPr/>
        </p:nvPicPr>
        <p:blipFill>
          <a:blip r:embed="rId3"/>
          <a:stretch>
            <a:fillRect/>
          </a:stretch>
        </p:blipFill>
        <p:spPr>
          <a:xfrm>
            <a:off x="1887148" y="0"/>
            <a:ext cx="9057301" cy="5070044"/>
          </a:xfrm>
          <a:prstGeom prst="rect">
            <a:avLst/>
          </a:prstGeom>
        </p:spPr>
      </p:pic>
      <p:pic>
        <p:nvPicPr>
          <p:cNvPr id="5" name="Afbeelding 4">
            <a:extLst>
              <a:ext uri="{FF2B5EF4-FFF2-40B4-BE49-F238E27FC236}">
                <a16:creationId xmlns:a16="http://schemas.microsoft.com/office/drawing/2014/main" id="{E68C2740-6E57-4F00-A1B7-E1DBC4EAA5F8}"/>
              </a:ext>
            </a:extLst>
          </p:cNvPr>
          <p:cNvPicPr>
            <a:picLocks noChangeAspect="1"/>
          </p:cNvPicPr>
          <p:nvPr/>
        </p:nvPicPr>
        <p:blipFill>
          <a:blip r:embed="rId4"/>
          <a:stretch>
            <a:fillRect/>
          </a:stretch>
        </p:blipFill>
        <p:spPr>
          <a:xfrm>
            <a:off x="1578299" y="4763721"/>
            <a:ext cx="9675001" cy="2065100"/>
          </a:xfrm>
          <a:prstGeom prst="rect">
            <a:avLst/>
          </a:prstGeom>
        </p:spPr>
      </p:pic>
    </p:spTree>
    <p:extLst>
      <p:ext uri="{BB962C8B-B14F-4D97-AF65-F5344CB8AC3E}">
        <p14:creationId xmlns:p14="http://schemas.microsoft.com/office/powerpoint/2010/main" val="2488324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E77C3-C349-4934-A1C8-4001C5828069}"/>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B036AE52-E8FB-4DE9-B9EE-569CDA42EAB7}"/>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98186729-4187-46F3-BFC2-825D631F9870}"/>
              </a:ext>
            </a:extLst>
          </p:cNvPr>
          <p:cNvPicPr>
            <a:picLocks noChangeAspect="1"/>
          </p:cNvPicPr>
          <p:nvPr/>
        </p:nvPicPr>
        <p:blipFill>
          <a:blip r:embed="rId2"/>
          <a:stretch>
            <a:fillRect/>
          </a:stretch>
        </p:blipFill>
        <p:spPr>
          <a:xfrm>
            <a:off x="1039199" y="598333"/>
            <a:ext cx="10113601" cy="5661334"/>
          </a:xfrm>
          <a:prstGeom prst="rect">
            <a:avLst/>
          </a:prstGeom>
        </p:spPr>
      </p:pic>
    </p:spTree>
    <p:extLst>
      <p:ext uri="{BB962C8B-B14F-4D97-AF65-F5344CB8AC3E}">
        <p14:creationId xmlns:p14="http://schemas.microsoft.com/office/powerpoint/2010/main" val="1482641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NLP Text </a:t>
            </a:r>
            <a:r>
              <a:rPr lang="en-US" sz="5400" dirty="0" err="1">
                <a:solidFill>
                  <a:schemeClr val="bg1">
                    <a:lumMod val="95000"/>
                    <a:lumOff val="5000"/>
                  </a:schemeClr>
                </a:solidFill>
                <a:latin typeface="+mj-lt"/>
              </a:rPr>
              <a:t>PreProcessing</a:t>
            </a:r>
            <a:r>
              <a:rPr lang="en-US" sz="5400" dirty="0">
                <a:solidFill>
                  <a:schemeClr val="bg1">
                    <a:lumMod val="95000"/>
                    <a:lumOff val="5000"/>
                  </a:schemeClr>
                </a:solidFill>
                <a:latin typeface="+mj-lt"/>
              </a:rPr>
              <a:t> – </a:t>
            </a:r>
            <a:r>
              <a:rPr lang="en-US" sz="5400" dirty="0">
                <a:solidFill>
                  <a:srgbClr val="0070C0"/>
                </a:solidFill>
                <a:latin typeface="+mj-lt"/>
              </a:rPr>
              <a:t>Part1: Tokenization</a:t>
            </a:r>
          </a:p>
        </p:txBody>
      </p:sp>
    </p:spTree>
    <p:extLst>
      <p:ext uri="{BB962C8B-B14F-4D97-AF65-F5344CB8AC3E}">
        <p14:creationId xmlns:p14="http://schemas.microsoft.com/office/powerpoint/2010/main" val="382733842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BA61FB-E108-47C4-918F-0BFBDA734E92}"/>
              </a:ext>
            </a:extLst>
          </p:cNvPr>
          <p:cNvSpPr>
            <a:spLocks noGrp="1"/>
          </p:cNvSpPr>
          <p:nvPr>
            <p:ph type="title"/>
          </p:nvPr>
        </p:nvSpPr>
        <p:spPr/>
        <p:txBody>
          <a:bodyPr/>
          <a:lstStyle/>
          <a:p>
            <a:r>
              <a:rPr lang="nl-NL" dirty="0" err="1"/>
              <a:t>Text</a:t>
            </a:r>
            <a:r>
              <a:rPr lang="nl-NL" dirty="0"/>
              <a:t> Preprocessing</a:t>
            </a:r>
            <a:endParaRPr lang="nl-BE" dirty="0"/>
          </a:p>
        </p:txBody>
      </p:sp>
      <p:sp>
        <p:nvSpPr>
          <p:cNvPr id="3" name="Tijdelijke aanduiding voor inhoud 2">
            <a:extLst>
              <a:ext uri="{FF2B5EF4-FFF2-40B4-BE49-F238E27FC236}">
                <a16:creationId xmlns:a16="http://schemas.microsoft.com/office/drawing/2014/main" id="{7EB7D3B8-0333-4D45-94BF-2437D9307B05}"/>
              </a:ext>
            </a:extLst>
          </p:cNvPr>
          <p:cNvSpPr>
            <a:spLocks noGrp="1"/>
          </p:cNvSpPr>
          <p:nvPr>
            <p:ph idx="1"/>
          </p:nvPr>
        </p:nvSpPr>
        <p:spPr/>
        <p:txBody>
          <a:bodyPr>
            <a:normAutofit fontScale="92500" lnSpcReduction="20000"/>
          </a:bodyPr>
          <a:lstStyle/>
          <a:p>
            <a:r>
              <a:rPr lang="nl-NL" dirty="0" err="1"/>
              <a:t>Many</a:t>
            </a:r>
            <a:r>
              <a:rPr lang="nl-NL" dirty="0"/>
              <a:t> </a:t>
            </a:r>
            <a:r>
              <a:rPr lang="nl-NL" dirty="0" err="1"/>
              <a:t>ways</a:t>
            </a:r>
            <a:r>
              <a:rPr lang="nl-NL" dirty="0"/>
              <a:t> </a:t>
            </a:r>
            <a:r>
              <a:rPr lang="nl-NL" dirty="0" err="1"/>
              <a:t>to</a:t>
            </a:r>
            <a:r>
              <a:rPr lang="nl-NL" dirty="0"/>
              <a:t> do </a:t>
            </a:r>
            <a:r>
              <a:rPr lang="nl-NL" dirty="0" err="1"/>
              <a:t>it</a:t>
            </a:r>
            <a:r>
              <a:rPr lang="nl-NL" dirty="0"/>
              <a:t>, </a:t>
            </a:r>
            <a:r>
              <a:rPr lang="nl-NL" dirty="0" err="1"/>
              <a:t>many</a:t>
            </a:r>
            <a:r>
              <a:rPr lang="nl-NL" dirty="0"/>
              <a:t> different </a:t>
            </a:r>
            <a:r>
              <a:rPr lang="nl-NL" dirty="0" err="1"/>
              <a:t>pipelines</a:t>
            </a:r>
            <a:r>
              <a:rPr lang="nl-NL" dirty="0"/>
              <a:t>, different order of </a:t>
            </a:r>
            <a:r>
              <a:rPr lang="nl-NL" dirty="0" err="1"/>
              <a:t>getting</a:t>
            </a:r>
            <a:r>
              <a:rPr lang="nl-NL" dirty="0"/>
              <a:t> </a:t>
            </a:r>
            <a:r>
              <a:rPr lang="nl-NL" dirty="0" err="1"/>
              <a:t>thinds</a:t>
            </a:r>
            <a:r>
              <a:rPr lang="nl-NL" dirty="0"/>
              <a:t> </a:t>
            </a:r>
            <a:r>
              <a:rPr lang="nl-NL" dirty="0" err="1"/>
              <a:t>done</a:t>
            </a:r>
            <a:endParaRPr lang="nl-NL" dirty="0"/>
          </a:p>
          <a:p>
            <a:pPr marL="0" indent="0">
              <a:buNone/>
            </a:pPr>
            <a:r>
              <a:rPr lang="nl-NL" dirty="0"/>
              <a:t>	</a:t>
            </a:r>
            <a:r>
              <a:rPr lang="nl-NL" dirty="0">
                <a:sym typeface="Wingdings" panose="05000000000000000000" pitchFamily="2" charset="2"/>
              </a:rPr>
              <a:t> </a:t>
            </a:r>
            <a:r>
              <a:rPr lang="nl-NL" dirty="0" err="1"/>
              <a:t>Depending</a:t>
            </a:r>
            <a:r>
              <a:rPr lang="nl-NL" dirty="0"/>
              <a:t> on </a:t>
            </a:r>
            <a:r>
              <a:rPr lang="nl-NL" dirty="0" err="1"/>
              <a:t>the</a:t>
            </a:r>
            <a:r>
              <a:rPr lang="nl-NL" dirty="0"/>
              <a:t> </a:t>
            </a:r>
            <a:r>
              <a:rPr lang="nl-NL" dirty="0" err="1"/>
              <a:t>task</a:t>
            </a:r>
            <a:r>
              <a:rPr lang="nl-NL" dirty="0"/>
              <a:t> </a:t>
            </a:r>
            <a:r>
              <a:rPr lang="nl-NL" dirty="0" err="1"/>
              <a:t>you</a:t>
            </a:r>
            <a:r>
              <a:rPr lang="nl-NL" dirty="0"/>
              <a:t> want </a:t>
            </a:r>
            <a:r>
              <a:rPr lang="nl-NL" dirty="0" err="1"/>
              <a:t>to</a:t>
            </a:r>
            <a:r>
              <a:rPr lang="nl-NL" dirty="0"/>
              <a:t> complete!</a:t>
            </a:r>
          </a:p>
          <a:p>
            <a:pPr marL="0" indent="0">
              <a:buNone/>
            </a:pPr>
            <a:r>
              <a:rPr lang="nl-NL" dirty="0"/>
              <a:t>	</a:t>
            </a:r>
            <a:r>
              <a:rPr lang="nl-NL" dirty="0">
                <a:sym typeface="Wingdings" panose="05000000000000000000" pitchFamily="2" charset="2"/>
              </a:rPr>
              <a:t> No </a:t>
            </a:r>
            <a:r>
              <a:rPr lang="nl-NL" dirty="0" err="1">
                <a:sym typeface="Wingdings" panose="05000000000000000000" pitchFamily="2" charset="2"/>
              </a:rPr>
              <a:t>silver</a:t>
            </a:r>
            <a:r>
              <a:rPr lang="nl-NL" dirty="0">
                <a:sym typeface="Wingdings" panose="05000000000000000000" pitchFamily="2" charset="2"/>
              </a:rPr>
              <a:t> </a:t>
            </a:r>
            <a:r>
              <a:rPr lang="nl-NL" dirty="0" err="1">
                <a:sym typeface="Wingdings" panose="05000000000000000000" pitchFamily="2" charset="2"/>
              </a:rPr>
              <a:t>bullet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works</a:t>
            </a:r>
            <a:r>
              <a:rPr lang="nl-NL" dirty="0">
                <a:sym typeface="Wingdings" panose="05000000000000000000" pitchFamily="2" charset="2"/>
              </a:rPr>
              <a:t> </a:t>
            </a:r>
            <a:r>
              <a:rPr lang="nl-NL" dirty="0" err="1">
                <a:sym typeface="Wingdings" panose="05000000000000000000" pitchFamily="2" charset="2"/>
              </a:rPr>
              <a:t>all</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time!</a:t>
            </a:r>
            <a:endParaRPr lang="nl-NL" dirty="0"/>
          </a:p>
          <a:p>
            <a:r>
              <a:rPr lang="nl-NL" dirty="0" err="1"/>
              <a:t>Typical</a:t>
            </a:r>
            <a:r>
              <a:rPr lang="nl-NL" dirty="0"/>
              <a:t> topics of Preprocessing </a:t>
            </a:r>
          </a:p>
          <a:p>
            <a:pPr lvl="1"/>
            <a:r>
              <a:rPr lang="nl-NL" dirty="0" err="1"/>
              <a:t>Tokenization</a:t>
            </a:r>
            <a:endParaRPr lang="nl-NL" dirty="0"/>
          </a:p>
          <a:p>
            <a:pPr lvl="1"/>
            <a:r>
              <a:rPr lang="nl-NL" dirty="0"/>
              <a:t>Token </a:t>
            </a:r>
            <a:r>
              <a:rPr lang="nl-NL" dirty="0" err="1"/>
              <a:t>Normalization</a:t>
            </a:r>
            <a:endParaRPr lang="nl-NL" dirty="0"/>
          </a:p>
          <a:p>
            <a:pPr lvl="2"/>
            <a:r>
              <a:rPr lang="nl-NL" dirty="0"/>
              <a:t>Stemming, </a:t>
            </a:r>
            <a:r>
              <a:rPr lang="nl-NL" dirty="0" err="1"/>
              <a:t>Lemmatization</a:t>
            </a:r>
            <a:endParaRPr lang="nl-NL" dirty="0"/>
          </a:p>
          <a:p>
            <a:pPr lvl="2"/>
            <a:r>
              <a:rPr lang="nl-NL" dirty="0"/>
              <a:t>Stop word </a:t>
            </a:r>
            <a:r>
              <a:rPr lang="nl-NL" dirty="0" err="1"/>
              <a:t>removal</a:t>
            </a:r>
            <a:endParaRPr lang="nl-NL" dirty="0"/>
          </a:p>
          <a:p>
            <a:pPr lvl="2"/>
            <a:r>
              <a:rPr lang="nl-NL" dirty="0" err="1"/>
              <a:t>Capital</a:t>
            </a:r>
            <a:r>
              <a:rPr lang="nl-NL" dirty="0"/>
              <a:t> letters</a:t>
            </a:r>
          </a:p>
          <a:p>
            <a:pPr lvl="2"/>
            <a:r>
              <a:rPr lang="nl-NL" dirty="0" err="1"/>
              <a:t>Acronyms</a:t>
            </a:r>
            <a:endParaRPr lang="nl-NL" dirty="0"/>
          </a:p>
          <a:p>
            <a:pPr lvl="2"/>
            <a:r>
              <a:rPr lang="nl-NL" dirty="0"/>
              <a:t>Special </a:t>
            </a:r>
            <a:r>
              <a:rPr lang="nl-NL" dirty="0" err="1"/>
              <a:t>chars</a:t>
            </a:r>
            <a:r>
              <a:rPr lang="nl-NL" dirty="0"/>
              <a:t> (</a:t>
            </a:r>
            <a:r>
              <a:rPr lang="nl-NL" dirty="0" err="1"/>
              <a:t>umlauts</a:t>
            </a:r>
            <a:r>
              <a:rPr lang="nl-NL" dirty="0"/>
              <a:t>,…), </a:t>
            </a:r>
            <a:r>
              <a:rPr lang="nl-NL" dirty="0" err="1"/>
              <a:t>emoticons</a:t>
            </a:r>
            <a:r>
              <a:rPr lang="nl-NL" dirty="0"/>
              <a:t>, stotter </a:t>
            </a:r>
            <a:r>
              <a:rPr lang="nl-NL" dirty="0" err="1"/>
              <a:t>words</a:t>
            </a:r>
            <a:r>
              <a:rPr lang="nl-NL" dirty="0"/>
              <a:t> (‘</a:t>
            </a:r>
            <a:r>
              <a:rPr lang="nl-NL" dirty="0" err="1"/>
              <a:t>euhm</a:t>
            </a:r>
            <a:r>
              <a:rPr lang="nl-NL" dirty="0"/>
              <a:t>…’), </a:t>
            </a:r>
            <a:r>
              <a:rPr lang="nl-NL" dirty="0" err="1"/>
              <a:t>removing</a:t>
            </a:r>
            <a:r>
              <a:rPr lang="nl-NL" dirty="0"/>
              <a:t> HTML tags, </a:t>
            </a:r>
            <a:r>
              <a:rPr lang="nl-NL" dirty="0" err="1"/>
              <a:t>misspelled</a:t>
            </a:r>
            <a:r>
              <a:rPr lang="nl-NL" dirty="0"/>
              <a:t> </a:t>
            </a:r>
            <a:r>
              <a:rPr lang="nl-NL" dirty="0" err="1"/>
              <a:t>words</a:t>
            </a:r>
            <a:r>
              <a:rPr lang="nl-NL" dirty="0"/>
              <a:t> (</a:t>
            </a:r>
            <a:r>
              <a:rPr lang="nl-NL" dirty="0" err="1"/>
              <a:t>spellchecker</a:t>
            </a:r>
            <a:r>
              <a:rPr lang="nl-NL" dirty="0"/>
              <a:t>), …</a:t>
            </a:r>
          </a:p>
          <a:p>
            <a:pPr lvl="1"/>
            <a:r>
              <a:rPr lang="nl-NL" dirty="0" err="1"/>
              <a:t>Transform</a:t>
            </a:r>
            <a:r>
              <a:rPr lang="nl-NL" dirty="0"/>
              <a:t> token </a:t>
            </a:r>
            <a:r>
              <a:rPr lang="nl-NL" dirty="0" err="1"/>
              <a:t>into</a:t>
            </a:r>
            <a:r>
              <a:rPr lang="nl-NL" dirty="0"/>
              <a:t> vector</a:t>
            </a:r>
          </a:p>
          <a:p>
            <a:endParaRPr lang="nl-BE" dirty="0"/>
          </a:p>
        </p:txBody>
      </p:sp>
      <p:pic>
        <p:nvPicPr>
          <p:cNvPr id="4" name="Afbeelding 3">
            <a:extLst>
              <a:ext uri="{FF2B5EF4-FFF2-40B4-BE49-F238E27FC236}">
                <a16:creationId xmlns:a16="http://schemas.microsoft.com/office/drawing/2014/main" id="{D00C13D4-6BB5-419A-9862-589C15C6009F}"/>
              </a:ext>
            </a:extLst>
          </p:cNvPr>
          <p:cNvPicPr>
            <a:picLocks noChangeAspect="1"/>
          </p:cNvPicPr>
          <p:nvPr/>
        </p:nvPicPr>
        <p:blipFill>
          <a:blip r:embed="rId3"/>
          <a:stretch>
            <a:fillRect/>
          </a:stretch>
        </p:blipFill>
        <p:spPr>
          <a:xfrm>
            <a:off x="8149200" y="2971960"/>
            <a:ext cx="3818400" cy="2058667"/>
          </a:xfrm>
          <a:prstGeom prst="rect">
            <a:avLst/>
          </a:prstGeom>
        </p:spPr>
      </p:pic>
    </p:spTree>
    <p:extLst>
      <p:ext uri="{BB962C8B-B14F-4D97-AF65-F5344CB8AC3E}">
        <p14:creationId xmlns:p14="http://schemas.microsoft.com/office/powerpoint/2010/main" val="3589895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9362610-B83E-4C97-840A-003F773CF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0"/>
            <a:ext cx="10858500" cy="680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360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erelateerde afbeelding">
            <a:extLst>
              <a:ext uri="{FF2B5EF4-FFF2-40B4-BE49-F238E27FC236}">
                <a16:creationId xmlns:a16="http://schemas.microsoft.com/office/drawing/2014/main" id="{0DA46873-F82F-4FBA-BB49-2CA019EDE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281734"/>
            <a:ext cx="11506200" cy="4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219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52D57-AE20-416A-B347-927824E14097}"/>
              </a:ext>
            </a:extLst>
          </p:cNvPr>
          <p:cNvSpPr>
            <a:spLocks noGrp="1"/>
          </p:cNvSpPr>
          <p:nvPr>
            <p:ph type="title"/>
          </p:nvPr>
        </p:nvSpPr>
        <p:spPr/>
        <p:txBody>
          <a:bodyPr/>
          <a:lstStyle/>
          <a:p>
            <a:r>
              <a:rPr lang="nl-NL" dirty="0" err="1"/>
              <a:t>Tokenize</a:t>
            </a:r>
            <a:r>
              <a:rPr lang="nl-NL" dirty="0"/>
              <a:t> – n-grams</a:t>
            </a:r>
            <a:endParaRPr lang="nl-BE" dirty="0"/>
          </a:p>
        </p:txBody>
      </p:sp>
      <p:sp>
        <p:nvSpPr>
          <p:cNvPr id="3" name="Tijdelijke aanduiding voor inhoud 2">
            <a:extLst>
              <a:ext uri="{FF2B5EF4-FFF2-40B4-BE49-F238E27FC236}">
                <a16:creationId xmlns:a16="http://schemas.microsoft.com/office/drawing/2014/main" id="{1D4EE324-1E58-4878-9A5B-F65F6A70C96A}"/>
              </a:ext>
            </a:extLst>
          </p:cNvPr>
          <p:cNvSpPr>
            <a:spLocks noGrp="1"/>
          </p:cNvSpPr>
          <p:nvPr>
            <p:ph idx="1"/>
          </p:nvPr>
        </p:nvSpPr>
        <p:spPr/>
        <p:txBody>
          <a:bodyPr/>
          <a:lstStyle/>
          <a:p>
            <a:r>
              <a:rPr lang="nl-NL" dirty="0" err="1"/>
              <a:t>Text</a:t>
            </a:r>
            <a:r>
              <a:rPr lang="nl-NL" dirty="0"/>
              <a:t> = combi of </a:t>
            </a:r>
            <a:r>
              <a:rPr lang="nl-NL" dirty="0" err="1"/>
              <a:t>chars</a:t>
            </a:r>
            <a:r>
              <a:rPr lang="nl-NL" dirty="0"/>
              <a:t> </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split </a:t>
            </a:r>
            <a:r>
              <a:rPr lang="nl-NL" dirty="0" err="1">
                <a:sym typeface="Wingdings" panose="05000000000000000000" pitchFamily="2" charset="2"/>
              </a:rPr>
              <a:t>into</a:t>
            </a:r>
            <a:r>
              <a:rPr lang="nl-NL" dirty="0">
                <a:sym typeface="Wingdings" panose="05000000000000000000" pitchFamily="2" charset="2"/>
              </a:rPr>
              <a:t> </a:t>
            </a:r>
            <a:r>
              <a:rPr lang="nl-NL" dirty="0" err="1">
                <a:sym typeface="Wingdings" panose="05000000000000000000" pitchFamily="2" charset="2"/>
              </a:rPr>
              <a:t>usable</a:t>
            </a:r>
            <a:r>
              <a:rPr lang="nl-NL" dirty="0">
                <a:sym typeface="Wingdings" panose="05000000000000000000" pitchFamily="2" charset="2"/>
              </a:rPr>
              <a:t> </a:t>
            </a:r>
            <a:r>
              <a:rPr lang="nl-NL" dirty="0" err="1">
                <a:sym typeface="Wingdings" panose="05000000000000000000" pitchFamily="2" charset="2"/>
              </a:rPr>
              <a:t>parts</a:t>
            </a:r>
            <a:r>
              <a:rPr lang="nl-NL" dirty="0">
                <a:sym typeface="Wingdings" panose="05000000000000000000" pitchFamily="2" charset="2"/>
              </a:rPr>
              <a:t>? = </a:t>
            </a:r>
            <a:r>
              <a:rPr lang="nl-NL" dirty="0" err="1">
                <a:sym typeface="Wingdings" panose="05000000000000000000" pitchFamily="2" charset="2"/>
              </a:rPr>
              <a:t>Tokenize</a:t>
            </a:r>
            <a:endParaRPr lang="nl-NL" dirty="0">
              <a:sym typeface="Wingdings" panose="05000000000000000000" pitchFamily="2" charset="2"/>
            </a:endParaRPr>
          </a:p>
          <a:p>
            <a:pPr lvl="1"/>
            <a:r>
              <a:rPr lang="nl-NL" dirty="0">
                <a:sym typeface="Wingdings" panose="05000000000000000000" pitchFamily="2" charset="2"/>
              </a:rPr>
              <a:t>Split </a:t>
            </a:r>
            <a:r>
              <a:rPr lang="nl-NL" dirty="0" err="1">
                <a:sym typeface="Wingdings" panose="05000000000000000000" pitchFamily="2" charset="2"/>
              </a:rPr>
              <a:t>based</a:t>
            </a:r>
            <a:r>
              <a:rPr lang="nl-NL" dirty="0">
                <a:sym typeface="Wingdings" panose="05000000000000000000" pitchFamily="2" charset="2"/>
              </a:rPr>
              <a:t> on </a:t>
            </a:r>
            <a:r>
              <a:rPr lang="nl-NL" dirty="0" err="1">
                <a:sym typeface="Wingdings" panose="05000000000000000000" pitchFamily="2" charset="2"/>
              </a:rPr>
              <a:t>chars</a:t>
            </a:r>
            <a:r>
              <a:rPr lang="nl-NL" dirty="0">
                <a:sym typeface="Wingdings" panose="05000000000000000000" pitchFamily="2" charset="2"/>
              </a:rPr>
              <a:t>? Split </a:t>
            </a:r>
            <a:r>
              <a:rPr lang="nl-NL" dirty="0" err="1">
                <a:sym typeface="Wingdings" panose="05000000000000000000" pitchFamily="2" charset="2"/>
              </a:rPr>
              <a:t>based</a:t>
            </a:r>
            <a:r>
              <a:rPr lang="nl-NL" dirty="0">
                <a:sym typeface="Wingdings" panose="05000000000000000000" pitchFamily="2" charset="2"/>
              </a:rPr>
              <a:t> on </a:t>
            </a:r>
            <a:r>
              <a:rPr lang="nl-NL" dirty="0" err="1">
                <a:sym typeface="Wingdings" panose="05000000000000000000" pitchFamily="2" charset="2"/>
              </a:rPr>
              <a:t>sequence</a:t>
            </a:r>
            <a:r>
              <a:rPr lang="nl-NL" dirty="0">
                <a:sym typeface="Wingdings" panose="05000000000000000000" pitchFamily="2" charset="2"/>
              </a:rPr>
              <a:t> of </a:t>
            </a:r>
            <a:r>
              <a:rPr lang="nl-NL" dirty="0" err="1">
                <a:sym typeface="Wingdings" panose="05000000000000000000" pitchFamily="2" charset="2"/>
              </a:rPr>
              <a:t>chars</a:t>
            </a:r>
            <a:r>
              <a:rPr lang="nl-NL" dirty="0">
                <a:sym typeface="Wingdings" panose="05000000000000000000" pitchFamily="2" charset="2"/>
              </a:rPr>
              <a:t>?</a:t>
            </a:r>
          </a:p>
          <a:p>
            <a:pPr lvl="1"/>
            <a:r>
              <a:rPr lang="nl-NL" dirty="0">
                <a:sym typeface="Wingdings" panose="05000000000000000000" pitchFamily="2" charset="2"/>
              </a:rPr>
              <a:t>Concept= </a:t>
            </a:r>
            <a:r>
              <a:rPr lang="nl-NL" dirty="0">
                <a:solidFill>
                  <a:srgbClr val="0070C0"/>
                </a:solidFill>
                <a:sym typeface="Wingdings" panose="05000000000000000000" pitchFamily="2" charset="2"/>
              </a:rPr>
              <a:t>n-grams</a:t>
            </a:r>
            <a:endParaRPr lang="nl-BE" dirty="0">
              <a:solidFill>
                <a:srgbClr val="0070C0"/>
              </a:solidFill>
            </a:endParaRPr>
          </a:p>
        </p:txBody>
      </p:sp>
      <p:pic>
        <p:nvPicPr>
          <p:cNvPr id="11266" name="Picture 2" descr="enter image description here">
            <a:extLst>
              <a:ext uri="{FF2B5EF4-FFF2-40B4-BE49-F238E27FC236}">
                <a16:creationId xmlns:a16="http://schemas.microsoft.com/office/drawing/2014/main" id="{C6F299C4-CD00-470A-9D9D-F93B30A1E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663" y="3209925"/>
            <a:ext cx="6619875"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861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NLP</a:t>
            </a:r>
            <a:br>
              <a:rPr lang="en-US" sz="5400" dirty="0">
                <a:solidFill>
                  <a:schemeClr val="bg1">
                    <a:lumMod val="95000"/>
                    <a:lumOff val="5000"/>
                  </a:schemeClr>
                </a:solidFill>
                <a:latin typeface="+mj-lt"/>
              </a:rPr>
            </a:br>
            <a:r>
              <a:rPr lang="en-US" sz="5400" dirty="0">
                <a:solidFill>
                  <a:schemeClr val="bg1">
                    <a:lumMod val="95000"/>
                    <a:lumOff val="5000"/>
                  </a:schemeClr>
                </a:solidFill>
                <a:latin typeface="+mj-lt"/>
              </a:rPr>
              <a:t>(Natural Language Processing)</a:t>
            </a:r>
          </a:p>
        </p:txBody>
      </p:sp>
    </p:spTree>
    <p:extLst>
      <p:ext uri="{BB962C8B-B14F-4D97-AF65-F5344CB8AC3E}">
        <p14:creationId xmlns:p14="http://schemas.microsoft.com/office/powerpoint/2010/main" val="108473962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154EF-C380-4C41-8DA2-5625A07350EC}"/>
              </a:ext>
            </a:extLst>
          </p:cNvPr>
          <p:cNvSpPr>
            <a:spLocks noGrp="1"/>
          </p:cNvSpPr>
          <p:nvPr>
            <p:ph type="title"/>
          </p:nvPr>
        </p:nvSpPr>
        <p:spPr/>
        <p:txBody>
          <a:bodyPr/>
          <a:lstStyle/>
          <a:p>
            <a:r>
              <a:rPr lang="nl-NL" dirty="0" err="1"/>
              <a:t>Tokenize</a:t>
            </a:r>
            <a:r>
              <a:rPr lang="nl-NL" dirty="0"/>
              <a:t> – </a:t>
            </a:r>
            <a:r>
              <a:rPr lang="nl-NL" dirty="0" err="1"/>
              <a:t>Normalize</a:t>
            </a:r>
            <a:r>
              <a:rPr lang="nl-NL" dirty="0"/>
              <a:t>/</a:t>
            </a:r>
            <a:r>
              <a:rPr lang="nl-NL" dirty="0" err="1"/>
              <a:t>Standardize</a:t>
            </a:r>
            <a:endParaRPr lang="nl-BE" dirty="0"/>
          </a:p>
        </p:txBody>
      </p:sp>
      <p:sp>
        <p:nvSpPr>
          <p:cNvPr id="3" name="Tijdelijke aanduiding voor inhoud 2">
            <a:extLst>
              <a:ext uri="{FF2B5EF4-FFF2-40B4-BE49-F238E27FC236}">
                <a16:creationId xmlns:a16="http://schemas.microsoft.com/office/drawing/2014/main" id="{310ED69A-970D-4EF1-8CF0-F41763D2F4C7}"/>
              </a:ext>
            </a:extLst>
          </p:cNvPr>
          <p:cNvSpPr>
            <a:spLocks noGrp="1"/>
          </p:cNvSpPr>
          <p:nvPr>
            <p:ph idx="1"/>
          </p:nvPr>
        </p:nvSpPr>
        <p:spPr>
          <a:xfrm>
            <a:off x="838200" y="1825625"/>
            <a:ext cx="10515600" cy="4667250"/>
          </a:xfrm>
        </p:spPr>
        <p:txBody>
          <a:bodyPr>
            <a:normAutofit lnSpcReduction="10000"/>
          </a:bodyPr>
          <a:lstStyle/>
          <a:p>
            <a:r>
              <a:rPr lang="nl-NL" b="1" dirty="0" err="1"/>
              <a:t>Tokenization</a:t>
            </a:r>
            <a:r>
              <a:rPr lang="nl-NL" b="1" dirty="0"/>
              <a:t> is </a:t>
            </a:r>
            <a:r>
              <a:rPr lang="nl-NL" b="1" dirty="0" err="1"/>
              <a:t>highly</a:t>
            </a:r>
            <a:r>
              <a:rPr lang="nl-NL" b="1" dirty="0"/>
              <a:t> </a:t>
            </a:r>
            <a:r>
              <a:rPr lang="nl-NL" b="1" dirty="0" err="1"/>
              <a:t>language</a:t>
            </a:r>
            <a:r>
              <a:rPr lang="nl-NL" b="1" dirty="0"/>
              <a:t> </a:t>
            </a:r>
            <a:r>
              <a:rPr lang="nl-NL" b="1" dirty="0" err="1"/>
              <a:t>dependent</a:t>
            </a:r>
            <a:r>
              <a:rPr lang="nl-NL" b="1" dirty="0"/>
              <a:t>!</a:t>
            </a:r>
          </a:p>
          <a:p>
            <a:pPr lvl="1"/>
            <a:r>
              <a:rPr lang="nl-NL" b="1" dirty="0" err="1"/>
              <a:t>So</a:t>
            </a:r>
            <a:r>
              <a:rPr lang="nl-NL" b="1" dirty="0"/>
              <a:t>, </a:t>
            </a:r>
            <a:r>
              <a:rPr lang="nl-NL" b="1" dirty="0" err="1"/>
              <a:t>probably</a:t>
            </a:r>
            <a:r>
              <a:rPr lang="nl-NL" b="1" dirty="0"/>
              <a:t> first do a </a:t>
            </a:r>
            <a:r>
              <a:rPr lang="nl-NL" b="1" dirty="0" err="1"/>
              <a:t>language</a:t>
            </a:r>
            <a:r>
              <a:rPr lang="nl-NL" b="1" dirty="0"/>
              <a:t> </a:t>
            </a:r>
            <a:r>
              <a:rPr lang="nl-NL" b="1" dirty="0" err="1"/>
              <a:t>detection</a:t>
            </a:r>
            <a:r>
              <a:rPr lang="nl-NL" b="1" dirty="0"/>
              <a:t> </a:t>
            </a:r>
            <a:r>
              <a:rPr lang="nl-NL" b="1" dirty="0" err="1"/>
              <a:t>algorithm</a:t>
            </a:r>
            <a:r>
              <a:rPr lang="nl-NL" b="1" dirty="0"/>
              <a:t>?</a:t>
            </a:r>
          </a:p>
          <a:p>
            <a:r>
              <a:rPr lang="nl-NL" dirty="0" err="1"/>
              <a:t>What</a:t>
            </a:r>
            <a:r>
              <a:rPr lang="nl-NL" dirty="0"/>
              <a:t> </a:t>
            </a:r>
            <a:r>
              <a:rPr lang="nl-NL" dirty="0" err="1"/>
              <a:t>to</a:t>
            </a:r>
            <a:r>
              <a:rPr lang="nl-NL" dirty="0"/>
              <a:t> do </a:t>
            </a:r>
            <a:r>
              <a:rPr lang="nl-NL" dirty="0" err="1"/>
              <a:t>with</a:t>
            </a:r>
            <a:r>
              <a:rPr lang="nl-NL" dirty="0"/>
              <a:t> </a:t>
            </a:r>
            <a:r>
              <a:rPr lang="nl-NL" dirty="0" err="1"/>
              <a:t>misspelled</a:t>
            </a:r>
            <a:r>
              <a:rPr lang="nl-NL" dirty="0"/>
              <a:t> </a:t>
            </a:r>
            <a:r>
              <a:rPr lang="nl-NL" dirty="0" err="1"/>
              <a:t>words</a:t>
            </a:r>
            <a:r>
              <a:rPr lang="nl-NL" dirty="0"/>
              <a:t>?</a:t>
            </a:r>
          </a:p>
          <a:p>
            <a:r>
              <a:rPr lang="nl-NL" dirty="0"/>
              <a:t>(Stemming / </a:t>
            </a:r>
            <a:r>
              <a:rPr lang="nl-NL" dirty="0" err="1"/>
              <a:t>Lemmatization</a:t>
            </a:r>
            <a:r>
              <a:rPr lang="nl-NL" dirty="0"/>
              <a:t>)</a:t>
            </a:r>
          </a:p>
          <a:p>
            <a:r>
              <a:rPr lang="nl-NL" dirty="0" err="1"/>
              <a:t>What</a:t>
            </a:r>
            <a:r>
              <a:rPr lang="nl-NL" dirty="0"/>
              <a:t> </a:t>
            </a:r>
            <a:r>
              <a:rPr lang="nl-NL" dirty="0" err="1"/>
              <a:t>to</a:t>
            </a:r>
            <a:r>
              <a:rPr lang="nl-NL" dirty="0"/>
              <a:t> do </a:t>
            </a:r>
            <a:r>
              <a:rPr lang="nl-NL" dirty="0" err="1"/>
              <a:t>with</a:t>
            </a:r>
            <a:r>
              <a:rPr lang="nl-NL" dirty="0"/>
              <a:t> ‘special’ tokens?</a:t>
            </a:r>
          </a:p>
          <a:p>
            <a:pPr lvl="1"/>
            <a:r>
              <a:rPr lang="nl-NL" dirty="0"/>
              <a:t>Stop word </a:t>
            </a:r>
            <a:r>
              <a:rPr lang="nl-NL" dirty="0" err="1"/>
              <a:t>removal</a:t>
            </a:r>
            <a:r>
              <a:rPr lang="nl-NL" dirty="0"/>
              <a:t>? </a:t>
            </a:r>
          </a:p>
          <a:p>
            <a:pPr lvl="1"/>
            <a:r>
              <a:rPr lang="nl-NL" dirty="0" err="1"/>
              <a:t>Beginning</a:t>
            </a:r>
            <a:r>
              <a:rPr lang="nl-NL" dirty="0"/>
              <a:t> of stream, end of stream tokens?</a:t>
            </a:r>
          </a:p>
          <a:p>
            <a:pPr lvl="1"/>
            <a:r>
              <a:rPr lang="nl-NL" dirty="0" err="1"/>
              <a:t>Noise</a:t>
            </a:r>
            <a:r>
              <a:rPr lang="nl-NL" dirty="0"/>
              <a:t> </a:t>
            </a:r>
            <a:r>
              <a:rPr lang="nl-NL" dirty="0" err="1"/>
              <a:t>removal</a:t>
            </a:r>
            <a:r>
              <a:rPr lang="nl-NL" dirty="0"/>
              <a:t>? HTML tags </a:t>
            </a:r>
            <a:r>
              <a:rPr lang="nl-NL" dirty="0" err="1"/>
              <a:t>removal</a:t>
            </a:r>
            <a:r>
              <a:rPr lang="nl-NL" dirty="0"/>
              <a:t>?</a:t>
            </a:r>
          </a:p>
          <a:p>
            <a:pPr lvl="1"/>
            <a:r>
              <a:rPr lang="nl-NL" dirty="0" err="1"/>
              <a:t>Capitalizations</a:t>
            </a:r>
            <a:r>
              <a:rPr lang="nl-NL" dirty="0"/>
              <a:t>? </a:t>
            </a:r>
            <a:r>
              <a:rPr lang="nl-NL" dirty="0" err="1"/>
              <a:t>Abbreviations</a:t>
            </a:r>
            <a:r>
              <a:rPr lang="nl-NL" dirty="0"/>
              <a:t>? </a:t>
            </a:r>
            <a:r>
              <a:rPr lang="nl-NL" dirty="0" err="1"/>
              <a:t>Acronyms</a:t>
            </a:r>
            <a:r>
              <a:rPr lang="nl-NL" dirty="0"/>
              <a:t>? </a:t>
            </a:r>
            <a:r>
              <a:rPr lang="nl-NL" dirty="0" err="1"/>
              <a:t>Emoticons</a:t>
            </a:r>
            <a:r>
              <a:rPr lang="nl-NL" dirty="0"/>
              <a:t>? </a:t>
            </a:r>
            <a:r>
              <a:rPr lang="nl-NL" dirty="0" err="1"/>
              <a:t>Messanger-style-typing</a:t>
            </a:r>
            <a:r>
              <a:rPr lang="nl-NL" dirty="0"/>
              <a:t>? </a:t>
            </a:r>
            <a:r>
              <a:rPr lang="nl-NL" dirty="0" err="1"/>
              <a:t>Umlauds</a:t>
            </a:r>
            <a:r>
              <a:rPr lang="nl-NL" dirty="0"/>
              <a:t> or ‘</a:t>
            </a:r>
            <a:r>
              <a:rPr lang="nl-NL" dirty="0" err="1"/>
              <a:t>accents</a:t>
            </a:r>
            <a:r>
              <a:rPr lang="nl-NL" dirty="0"/>
              <a:t>’? </a:t>
            </a:r>
            <a:r>
              <a:rPr lang="nl-NL" dirty="0" err="1"/>
              <a:t>Pause-words</a:t>
            </a:r>
            <a:r>
              <a:rPr lang="nl-NL" dirty="0"/>
              <a:t> (‘</a:t>
            </a:r>
            <a:r>
              <a:rPr lang="nl-NL" dirty="0" err="1"/>
              <a:t>euhm</a:t>
            </a:r>
            <a:r>
              <a:rPr lang="nl-NL" dirty="0"/>
              <a:t>…’)?</a:t>
            </a:r>
          </a:p>
          <a:p>
            <a:r>
              <a:rPr lang="nl-NL" dirty="0"/>
              <a:t>It </a:t>
            </a:r>
            <a:r>
              <a:rPr lang="nl-NL" dirty="0" err="1"/>
              <a:t>all</a:t>
            </a:r>
            <a:r>
              <a:rPr lang="nl-NL" dirty="0"/>
              <a:t> </a:t>
            </a:r>
            <a:r>
              <a:rPr lang="nl-NL" dirty="0" err="1"/>
              <a:t>depends</a:t>
            </a:r>
            <a:r>
              <a:rPr lang="nl-NL" dirty="0"/>
              <a:t> on </a:t>
            </a:r>
            <a:r>
              <a:rPr lang="nl-NL" dirty="0" err="1"/>
              <a:t>the</a:t>
            </a:r>
            <a:r>
              <a:rPr lang="nl-NL" dirty="0"/>
              <a:t> </a:t>
            </a:r>
            <a:r>
              <a:rPr lang="nl-NL" dirty="0" err="1"/>
              <a:t>task</a:t>
            </a:r>
            <a:r>
              <a:rPr lang="nl-NL" dirty="0"/>
              <a:t> </a:t>
            </a:r>
            <a:r>
              <a:rPr lang="nl-NL" dirty="0" err="1"/>
              <a:t>you</a:t>
            </a:r>
            <a:r>
              <a:rPr lang="nl-NL" dirty="0"/>
              <a:t> want </a:t>
            </a:r>
            <a:r>
              <a:rPr lang="nl-NL" dirty="0" err="1"/>
              <a:t>to</a:t>
            </a:r>
            <a:r>
              <a:rPr lang="nl-NL" dirty="0"/>
              <a:t> </a:t>
            </a:r>
            <a:r>
              <a:rPr lang="nl-NL" dirty="0" err="1"/>
              <a:t>accomplish</a:t>
            </a:r>
            <a:r>
              <a:rPr lang="nl-NL" dirty="0"/>
              <a:t>!</a:t>
            </a:r>
          </a:p>
          <a:p>
            <a:pPr lvl="1"/>
            <a:endParaRPr lang="nl-NL" dirty="0"/>
          </a:p>
          <a:p>
            <a:pPr lvl="1"/>
            <a:endParaRPr lang="nl-NL" dirty="0"/>
          </a:p>
          <a:p>
            <a:pPr lvl="1"/>
            <a:endParaRPr lang="nl-BE" dirty="0"/>
          </a:p>
        </p:txBody>
      </p:sp>
    </p:spTree>
    <p:extLst>
      <p:ext uri="{BB962C8B-B14F-4D97-AF65-F5344CB8AC3E}">
        <p14:creationId xmlns:p14="http://schemas.microsoft.com/office/powerpoint/2010/main" val="313674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677772-1DEC-42CE-94DE-454AC05EE531}"/>
              </a:ext>
            </a:extLst>
          </p:cNvPr>
          <p:cNvSpPr>
            <a:spLocks noGrp="1"/>
          </p:cNvSpPr>
          <p:nvPr>
            <p:ph type="title"/>
          </p:nvPr>
        </p:nvSpPr>
        <p:spPr/>
        <p:txBody>
          <a:bodyPr/>
          <a:lstStyle/>
          <a:p>
            <a:r>
              <a:rPr lang="nl-NL" dirty="0" err="1"/>
              <a:t>PreProcessing</a:t>
            </a:r>
            <a:r>
              <a:rPr lang="nl-NL" dirty="0"/>
              <a:t> - </a:t>
            </a:r>
            <a:r>
              <a:rPr lang="nl-NL" dirty="0" err="1"/>
              <a:t>vocab</a:t>
            </a:r>
            <a:endParaRPr lang="nl-BE" dirty="0"/>
          </a:p>
        </p:txBody>
      </p:sp>
      <p:sp>
        <p:nvSpPr>
          <p:cNvPr id="3" name="Tijdelijke aanduiding voor inhoud 2">
            <a:extLst>
              <a:ext uri="{FF2B5EF4-FFF2-40B4-BE49-F238E27FC236}">
                <a16:creationId xmlns:a16="http://schemas.microsoft.com/office/drawing/2014/main" id="{4CB84635-627E-4899-94D1-712D97153F5E}"/>
              </a:ext>
            </a:extLst>
          </p:cNvPr>
          <p:cNvSpPr>
            <a:spLocks noGrp="1"/>
          </p:cNvSpPr>
          <p:nvPr>
            <p:ph idx="1"/>
          </p:nvPr>
        </p:nvSpPr>
        <p:spPr/>
        <p:txBody>
          <a:bodyPr/>
          <a:lstStyle/>
          <a:p>
            <a:r>
              <a:rPr lang="nl-NL" dirty="0"/>
              <a:t>Combine </a:t>
            </a:r>
            <a:r>
              <a:rPr lang="nl-NL" dirty="0" err="1"/>
              <a:t>all</a:t>
            </a:r>
            <a:r>
              <a:rPr lang="nl-NL" dirty="0"/>
              <a:t> tokens of a corpus </a:t>
            </a:r>
            <a:r>
              <a:rPr lang="nl-NL" dirty="0">
                <a:sym typeface="Wingdings" panose="05000000000000000000" pitchFamily="2" charset="2"/>
              </a:rPr>
              <a:t> = </a:t>
            </a:r>
            <a:r>
              <a:rPr lang="nl-NL" dirty="0" err="1">
                <a:sym typeface="Wingdings" panose="05000000000000000000" pitchFamily="2" charset="2"/>
              </a:rPr>
              <a:t>dictionary</a:t>
            </a:r>
            <a:endParaRPr lang="nl-NL" dirty="0">
              <a:sym typeface="Wingdings" panose="05000000000000000000" pitchFamily="2" charset="2"/>
            </a:endParaRPr>
          </a:p>
          <a:p>
            <a:r>
              <a:rPr lang="nl-NL" dirty="0" err="1">
                <a:sym typeface="Wingdings" panose="05000000000000000000" pitchFamily="2" charset="2"/>
              </a:rPr>
              <a:t>Maybe</a:t>
            </a:r>
            <a:r>
              <a:rPr lang="nl-NL" dirty="0">
                <a:sym typeface="Wingdings" panose="05000000000000000000" pitchFamily="2" charset="2"/>
              </a:rPr>
              <a:t> </a:t>
            </a:r>
            <a:r>
              <a:rPr lang="nl-NL" dirty="0" err="1">
                <a:sym typeface="Wingdings" panose="05000000000000000000" pitchFamily="2" charset="2"/>
              </a:rPr>
              <a:t>this</a:t>
            </a:r>
            <a:r>
              <a:rPr lang="nl-NL" dirty="0">
                <a:sym typeface="Wingdings" panose="05000000000000000000" pitchFamily="2" charset="2"/>
              </a:rPr>
              <a:t> </a:t>
            </a:r>
            <a:r>
              <a:rPr lang="nl-NL" dirty="0" err="1">
                <a:sym typeface="Wingdings" panose="05000000000000000000" pitchFamily="2" charset="2"/>
              </a:rPr>
              <a:t>dictionary</a:t>
            </a:r>
            <a:r>
              <a:rPr lang="nl-NL" dirty="0">
                <a:sym typeface="Wingdings" panose="05000000000000000000" pitchFamily="2" charset="2"/>
              </a:rPr>
              <a:t> is way </a:t>
            </a:r>
            <a:r>
              <a:rPr lang="nl-NL" dirty="0" err="1">
                <a:sym typeface="Wingdings" panose="05000000000000000000" pitchFamily="2" charset="2"/>
              </a:rPr>
              <a:t>too</a:t>
            </a:r>
            <a:r>
              <a:rPr lang="nl-NL" dirty="0">
                <a:sym typeface="Wingdings" panose="05000000000000000000" pitchFamily="2" charset="2"/>
              </a:rPr>
              <a:t> big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practical,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use</a:t>
            </a:r>
            <a:r>
              <a:rPr lang="nl-NL" dirty="0">
                <a:sym typeface="Wingdings" panose="05000000000000000000" pitchFamily="2" charset="2"/>
              </a:rPr>
              <a:t> x (like 1000) most frequent tokens</a:t>
            </a:r>
          </a:p>
          <a:p>
            <a:pPr lvl="1"/>
            <a:r>
              <a:rPr lang="nl-NL" dirty="0" err="1">
                <a:sym typeface="Wingdings" panose="05000000000000000000" pitchFamily="2" charset="2"/>
              </a:rPr>
              <a:t>Vocabulary</a:t>
            </a:r>
            <a:r>
              <a:rPr lang="nl-NL" dirty="0">
                <a:sym typeface="Wingdings" panose="05000000000000000000" pitchFamily="2" charset="2"/>
              </a:rPr>
              <a:t> is </a:t>
            </a:r>
            <a:r>
              <a:rPr lang="nl-NL" dirty="0" err="1">
                <a:sym typeface="Wingdings" panose="05000000000000000000" pitchFamily="2" charset="2"/>
              </a:rPr>
              <a:t>now</a:t>
            </a:r>
            <a:r>
              <a:rPr lang="nl-NL" dirty="0">
                <a:sym typeface="Wingdings" panose="05000000000000000000" pitchFamily="2" charset="2"/>
              </a:rPr>
              <a:t> 1000 tokens</a:t>
            </a:r>
          </a:p>
          <a:p>
            <a:pPr lvl="1"/>
            <a:r>
              <a:rPr lang="nl-NL" dirty="0">
                <a:sym typeface="Wingdings" panose="05000000000000000000" pitchFamily="2" charset="2"/>
              </a:rPr>
              <a:t>We </a:t>
            </a:r>
            <a:r>
              <a:rPr lang="nl-NL" dirty="0" err="1">
                <a:sym typeface="Wingdings" panose="05000000000000000000" pitchFamily="2" charset="2"/>
              </a:rPr>
              <a:t>also</a:t>
            </a:r>
            <a:r>
              <a:rPr lang="nl-NL" dirty="0">
                <a:sym typeface="Wingdings" panose="05000000000000000000" pitchFamily="2" charset="2"/>
              </a:rPr>
              <a:t> have special tokens </a:t>
            </a:r>
            <a:r>
              <a:rPr lang="nl-NL" dirty="0" err="1">
                <a:sym typeface="Wingdings" panose="05000000000000000000" pitchFamily="2" charset="2"/>
              </a:rPr>
              <a:t>for</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ones</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didn’t</a:t>
            </a:r>
            <a:r>
              <a:rPr lang="nl-NL" dirty="0">
                <a:sym typeface="Wingdings" panose="05000000000000000000" pitchFamily="2" charset="2"/>
              </a:rPr>
              <a:t> make </a:t>
            </a:r>
            <a:r>
              <a:rPr lang="nl-NL" dirty="0" err="1">
                <a:sym typeface="Wingdings" panose="05000000000000000000" pitchFamily="2" charset="2"/>
              </a:rPr>
              <a:t>the</a:t>
            </a:r>
            <a:r>
              <a:rPr lang="nl-NL" dirty="0">
                <a:sym typeface="Wingdings" panose="05000000000000000000" pitchFamily="2" charset="2"/>
              </a:rPr>
              <a:t> list  out of </a:t>
            </a:r>
            <a:r>
              <a:rPr lang="nl-NL" dirty="0" err="1">
                <a:sym typeface="Wingdings" panose="05000000000000000000" pitchFamily="2" charset="2"/>
              </a:rPr>
              <a:t>vocab</a:t>
            </a:r>
            <a:r>
              <a:rPr lang="nl-NL" dirty="0">
                <a:sym typeface="Wingdings" panose="05000000000000000000" pitchFamily="2" charset="2"/>
              </a:rPr>
              <a:t> tokens, of </a:t>
            </a:r>
            <a:r>
              <a:rPr lang="nl-NL" dirty="0" err="1">
                <a:sym typeface="Wingdings" panose="05000000000000000000" pitchFamily="2" charset="2"/>
              </a:rPr>
              <a:t>maybe</a:t>
            </a:r>
            <a:r>
              <a:rPr lang="nl-NL" dirty="0">
                <a:sym typeface="Wingdings" panose="05000000000000000000" pitchFamily="2" charset="2"/>
              </a:rPr>
              <a:t> </a:t>
            </a:r>
            <a:r>
              <a:rPr lang="nl-NL" dirty="0" err="1">
                <a:sym typeface="Wingdings" panose="05000000000000000000" pitchFamily="2" charset="2"/>
              </a:rPr>
              <a:t>unkown</a:t>
            </a:r>
            <a:r>
              <a:rPr lang="nl-NL" dirty="0">
                <a:sym typeface="Wingdings" panose="05000000000000000000" pitchFamily="2" charset="2"/>
              </a:rPr>
              <a:t> tokens</a:t>
            </a:r>
            <a:endParaRPr lang="nl-BE" dirty="0"/>
          </a:p>
        </p:txBody>
      </p:sp>
      <p:pic>
        <p:nvPicPr>
          <p:cNvPr id="13314" name="Picture 2" descr="Afbeeldingsresultaat voor vocab">
            <a:extLst>
              <a:ext uri="{FF2B5EF4-FFF2-40B4-BE49-F238E27FC236}">
                <a16:creationId xmlns:a16="http://schemas.microsoft.com/office/drawing/2014/main" id="{3AE7EE26-3922-477F-86C6-65A7F385C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4229100"/>
            <a:ext cx="39624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09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3F65C1-BC56-44C2-972B-45BC075F5383}"/>
              </a:ext>
            </a:extLst>
          </p:cNvPr>
          <p:cNvSpPr>
            <a:spLocks noGrp="1"/>
          </p:cNvSpPr>
          <p:nvPr>
            <p:ph type="title"/>
          </p:nvPr>
        </p:nvSpPr>
        <p:spPr/>
        <p:txBody>
          <a:bodyPr/>
          <a:lstStyle/>
          <a:p>
            <a:r>
              <a:rPr lang="nl-NL" dirty="0" err="1"/>
              <a:t>Tokenize</a:t>
            </a:r>
            <a:r>
              <a:rPr lang="nl-NL" dirty="0"/>
              <a:t> – </a:t>
            </a:r>
            <a:r>
              <a:rPr lang="nl-NL" dirty="0" err="1"/>
              <a:t>old</a:t>
            </a:r>
            <a:r>
              <a:rPr lang="nl-NL" dirty="0"/>
              <a:t> </a:t>
            </a:r>
            <a:r>
              <a:rPr lang="nl-NL" dirty="0" err="1"/>
              <a:t>skool</a:t>
            </a:r>
            <a:endParaRPr lang="nl-BE" dirty="0"/>
          </a:p>
        </p:txBody>
      </p:sp>
      <p:sp>
        <p:nvSpPr>
          <p:cNvPr id="3" name="Tijdelijke aanduiding voor inhoud 2">
            <a:extLst>
              <a:ext uri="{FF2B5EF4-FFF2-40B4-BE49-F238E27FC236}">
                <a16:creationId xmlns:a16="http://schemas.microsoft.com/office/drawing/2014/main" id="{68B8B7A2-FD0A-4F81-BAD3-630EE2C7A175}"/>
              </a:ext>
            </a:extLst>
          </p:cNvPr>
          <p:cNvSpPr>
            <a:spLocks noGrp="1"/>
          </p:cNvSpPr>
          <p:nvPr>
            <p:ph idx="1"/>
          </p:nvPr>
        </p:nvSpPr>
        <p:spPr/>
        <p:txBody>
          <a:bodyPr>
            <a:normAutofit lnSpcReduction="10000"/>
          </a:bodyPr>
          <a:lstStyle/>
          <a:p>
            <a:endParaRPr lang="nl-NL" dirty="0"/>
          </a:p>
          <a:p>
            <a:endParaRPr lang="nl-NL" dirty="0"/>
          </a:p>
          <a:p>
            <a:endParaRPr lang="nl-NL" dirty="0"/>
          </a:p>
          <a:p>
            <a:r>
              <a:rPr lang="nl-NL" dirty="0"/>
              <a:t>Stemming</a:t>
            </a:r>
          </a:p>
          <a:p>
            <a:endParaRPr lang="nl-NL" dirty="0"/>
          </a:p>
          <a:p>
            <a:endParaRPr lang="nl-NL" dirty="0"/>
          </a:p>
          <a:p>
            <a:endParaRPr lang="nl-NL" dirty="0"/>
          </a:p>
          <a:p>
            <a:endParaRPr lang="nl-NL" dirty="0"/>
          </a:p>
          <a:p>
            <a:r>
              <a:rPr lang="nl-NL" dirty="0" err="1"/>
              <a:t>Lemmatization</a:t>
            </a:r>
            <a:endParaRPr lang="nl-BE" dirty="0"/>
          </a:p>
        </p:txBody>
      </p:sp>
      <p:pic>
        <p:nvPicPr>
          <p:cNvPr id="14338" name="Picture 2">
            <a:extLst>
              <a:ext uri="{FF2B5EF4-FFF2-40B4-BE49-F238E27FC236}">
                <a16:creationId xmlns:a16="http://schemas.microsoft.com/office/drawing/2014/main" id="{998561E3-4DBB-45EA-A95C-088C9F97D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8" r="25621"/>
          <a:stretch/>
        </p:blipFill>
        <p:spPr bwMode="auto">
          <a:xfrm>
            <a:off x="7600950" y="77888"/>
            <a:ext cx="3448050" cy="454411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A7DE984-2378-49D5-B4ED-A00F767F21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13" r="28353"/>
          <a:stretch/>
        </p:blipFill>
        <p:spPr bwMode="auto">
          <a:xfrm>
            <a:off x="4457700" y="3431490"/>
            <a:ext cx="3276600" cy="3426510"/>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a:extLst>
              <a:ext uri="{FF2B5EF4-FFF2-40B4-BE49-F238E27FC236}">
                <a16:creationId xmlns:a16="http://schemas.microsoft.com/office/drawing/2014/main" id="{802711CB-67CD-43EA-8402-4FF97A617846}"/>
              </a:ext>
            </a:extLst>
          </p:cNvPr>
          <p:cNvPicPr>
            <a:picLocks noChangeAspect="1"/>
          </p:cNvPicPr>
          <p:nvPr/>
        </p:nvPicPr>
        <p:blipFill>
          <a:blip r:embed="rId5"/>
          <a:stretch>
            <a:fillRect/>
          </a:stretch>
        </p:blipFill>
        <p:spPr>
          <a:xfrm>
            <a:off x="1328166" y="1397548"/>
            <a:ext cx="5967984" cy="1857630"/>
          </a:xfrm>
          <a:prstGeom prst="rect">
            <a:avLst/>
          </a:prstGeom>
        </p:spPr>
      </p:pic>
    </p:spTree>
    <p:extLst>
      <p:ext uri="{BB962C8B-B14F-4D97-AF65-F5344CB8AC3E}">
        <p14:creationId xmlns:p14="http://schemas.microsoft.com/office/powerpoint/2010/main" val="312734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EF4062-E4FF-46B8-A973-AC32997F00CD}"/>
              </a:ext>
            </a:extLst>
          </p:cNvPr>
          <p:cNvSpPr>
            <a:spLocks noGrp="1"/>
          </p:cNvSpPr>
          <p:nvPr>
            <p:ph type="title"/>
          </p:nvPr>
        </p:nvSpPr>
        <p:spPr/>
        <p:txBody>
          <a:bodyPr/>
          <a:lstStyle/>
          <a:p>
            <a:r>
              <a:rPr lang="nl-NL" dirty="0" err="1"/>
              <a:t>Normalize</a:t>
            </a:r>
            <a:r>
              <a:rPr lang="nl-NL" dirty="0"/>
              <a:t> </a:t>
            </a:r>
            <a:r>
              <a:rPr lang="nl-NL" dirty="0" err="1"/>
              <a:t>examples</a:t>
            </a:r>
            <a:endParaRPr lang="nl-BE" dirty="0"/>
          </a:p>
        </p:txBody>
      </p:sp>
      <p:pic>
        <p:nvPicPr>
          <p:cNvPr id="15362" name="Picture 2">
            <a:extLst>
              <a:ext uri="{FF2B5EF4-FFF2-40B4-BE49-F238E27FC236}">
                <a16:creationId xmlns:a16="http://schemas.microsoft.com/office/drawing/2014/main" id="{A3E2450F-A053-454B-844D-78B2B3878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43" r="11377"/>
          <a:stretch/>
        </p:blipFill>
        <p:spPr bwMode="auto">
          <a:xfrm>
            <a:off x="190500" y="1481418"/>
            <a:ext cx="5143500" cy="453838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6A26843B-A9CA-44D8-88BF-4EF2A34767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87" r="24023"/>
          <a:stretch/>
        </p:blipFill>
        <p:spPr bwMode="auto">
          <a:xfrm>
            <a:off x="5619750" y="2228850"/>
            <a:ext cx="6572250" cy="462915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8E410773-69EC-4AC2-AC4E-BCE8AAC104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46" r="18346"/>
          <a:stretch/>
        </p:blipFill>
        <p:spPr bwMode="auto">
          <a:xfrm>
            <a:off x="7803454" y="-50800"/>
            <a:ext cx="4388546"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45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F0C08E-2133-4332-BB9C-EFAC52C51809}"/>
              </a:ext>
            </a:extLst>
          </p:cNvPr>
          <p:cNvSpPr>
            <a:spLocks noGrp="1"/>
          </p:cNvSpPr>
          <p:nvPr>
            <p:ph type="title"/>
          </p:nvPr>
        </p:nvSpPr>
        <p:spPr/>
        <p:txBody>
          <a:bodyPr/>
          <a:lstStyle/>
          <a:p>
            <a:r>
              <a:rPr lang="nl-NL" dirty="0"/>
              <a:t>Stop </a:t>
            </a:r>
            <a:r>
              <a:rPr lang="nl-NL" dirty="0" err="1"/>
              <a:t>Words</a:t>
            </a:r>
            <a:endParaRPr lang="nl-BE" dirty="0"/>
          </a:p>
        </p:txBody>
      </p:sp>
      <p:sp>
        <p:nvSpPr>
          <p:cNvPr id="3" name="Tijdelijke aanduiding voor inhoud 2">
            <a:extLst>
              <a:ext uri="{FF2B5EF4-FFF2-40B4-BE49-F238E27FC236}">
                <a16:creationId xmlns:a16="http://schemas.microsoft.com/office/drawing/2014/main" id="{D0551008-56A5-4322-A31D-994600D03F02}"/>
              </a:ext>
            </a:extLst>
          </p:cNvPr>
          <p:cNvSpPr>
            <a:spLocks noGrp="1"/>
          </p:cNvSpPr>
          <p:nvPr>
            <p:ph idx="1"/>
          </p:nvPr>
        </p:nvSpPr>
        <p:spPr/>
        <p:txBody>
          <a:bodyPr/>
          <a:lstStyle/>
          <a:p>
            <a:r>
              <a:rPr lang="nl-NL" dirty="0" err="1"/>
              <a:t>Remove</a:t>
            </a:r>
            <a:r>
              <a:rPr lang="nl-NL" dirty="0"/>
              <a:t> </a:t>
            </a:r>
            <a:r>
              <a:rPr lang="nl-NL" dirty="0" err="1"/>
              <a:t>words</a:t>
            </a:r>
            <a:r>
              <a:rPr lang="nl-NL" dirty="0"/>
              <a:t> </a:t>
            </a:r>
            <a:r>
              <a:rPr lang="nl-NL" dirty="0" err="1"/>
              <a:t>that</a:t>
            </a:r>
            <a:r>
              <a:rPr lang="nl-NL" dirty="0"/>
              <a:t> </a:t>
            </a:r>
            <a:r>
              <a:rPr lang="nl-NL" dirty="0" err="1"/>
              <a:t>appear</a:t>
            </a:r>
            <a:r>
              <a:rPr lang="nl-NL" dirty="0"/>
              <a:t> </a:t>
            </a:r>
            <a:r>
              <a:rPr lang="nl-NL" dirty="0" err="1"/>
              <a:t>frequently</a:t>
            </a:r>
            <a:r>
              <a:rPr lang="nl-NL" dirty="0"/>
              <a:t>, but have </a:t>
            </a:r>
            <a:r>
              <a:rPr lang="nl-NL" dirty="0" err="1"/>
              <a:t>little</a:t>
            </a:r>
            <a:r>
              <a:rPr lang="nl-NL" dirty="0"/>
              <a:t> </a:t>
            </a:r>
            <a:r>
              <a:rPr lang="nl-NL" dirty="0" err="1"/>
              <a:t>to</a:t>
            </a:r>
            <a:r>
              <a:rPr lang="nl-NL" dirty="0"/>
              <a:t> no </a:t>
            </a:r>
            <a:r>
              <a:rPr lang="nl-NL" dirty="0" err="1"/>
              <a:t>meaning</a:t>
            </a:r>
            <a:endParaRPr lang="nl-NL" dirty="0"/>
          </a:p>
          <a:p>
            <a:pPr lvl="1"/>
            <a:r>
              <a:rPr lang="nl-NL" dirty="0"/>
              <a:t>Depends on </a:t>
            </a:r>
            <a:r>
              <a:rPr lang="nl-NL" dirty="0" err="1"/>
              <a:t>the</a:t>
            </a:r>
            <a:r>
              <a:rPr lang="nl-NL" dirty="0"/>
              <a:t> </a:t>
            </a:r>
            <a:r>
              <a:rPr lang="nl-NL" dirty="0" err="1"/>
              <a:t>language</a:t>
            </a:r>
            <a:r>
              <a:rPr lang="nl-NL" dirty="0"/>
              <a:t>, or type of </a:t>
            </a:r>
            <a:r>
              <a:rPr lang="nl-NL" dirty="0" err="1"/>
              <a:t>text</a:t>
            </a:r>
            <a:r>
              <a:rPr lang="nl-NL" dirty="0"/>
              <a:t> </a:t>
            </a:r>
            <a:r>
              <a:rPr lang="nl-NL" dirty="0" err="1"/>
              <a:t>you’re</a:t>
            </a:r>
            <a:r>
              <a:rPr lang="nl-NL" dirty="0"/>
              <a:t> </a:t>
            </a:r>
            <a:r>
              <a:rPr lang="nl-NL" dirty="0" err="1"/>
              <a:t>using</a:t>
            </a:r>
            <a:endParaRPr lang="nl-NL" dirty="0"/>
          </a:p>
          <a:p>
            <a:pPr lvl="1"/>
            <a:r>
              <a:rPr lang="nl-NL" dirty="0"/>
              <a:t>Do </a:t>
            </a:r>
            <a:r>
              <a:rPr lang="nl-NL" dirty="0" err="1"/>
              <a:t>you</a:t>
            </a:r>
            <a:r>
              <a:rPr lang="nl-NL" dirty="0"/>
              <a:t> even want </a:t>
            </a:r>
            <a:r>
              <a:rPr lang="nl-NL" dirty="0" err="1"/>
              <a:t>to</a:t>
            </a:r>
            <a:r>
              <a:rPr lang="nl-NL" dirty="0"/>
              <a:t> </a:t>
            </a:r>
            <a:r>
              <a:rPr lang="nl-NL" dirty="0" err="1"/>
              <a:t>remove</a:t>
            </a:r>
            <a:r>
              <a:rPr lang="nl-NL" dirty="0"/>
              <a:t> stop </a:t>
            </a:r>
            <a:r>
              <a:rPr lang="nl-NL" dirty="0" err="1"/>
              <a:t>words</a:t>
            </a:r>
            <a:r>
              <a:rPr lang="nl-NL" dirty="0"/>
              <a:t> (in </a:t>
            </a:r>
            <a:r>
              <a:rPr lang="nl-NL" dirty="0" err="1"/>
              <a:t>the</a:t>
            </a:r>
            <a:r>
              <a:rPr lang="nl-NL" dirty="0"/>
              <a:t> context of </a:t>
            </a:r>
            <a:r>
              <a:rPr lang="nl-NL" dirty="0" err="1"/>
              <a:t>deep</a:t>
            </a:r>
            <a:r>
              <a:rPr lang="nl-NL" dirty="0"/>
              <a:t> </a:t>
            </a:r>
            <a:r>
              <a:rPr lang="nl-NL" dirty="0" err="1"/>
              <a:t>learning</a:t>
            </a:r>
            <a:r>
              <a:rPr lang="nl-NL" dirty="0"/>
              <a:t>)?</a:t>
            </a:r>
          </a:p>
          <a:p>
            <a:pPr lvl="1"/>
            <a:endParaRPr lang="nl-NL" dirty="0"/>
          </a:p>
          <a:p>
            <a:pPr lvl="1"/>
            <a:endParaRPr lang="nl-NL" dirty="0"/>
          </a:p>
          <a:p>
            <a:r>
              <a:rPr lang="nl-NL" dirty="0"/>
              <a:t>Reference stop word list </a:t>
            </a:r>
            <a:r>
              <a:rPr lang="nl-NL" dirty="0" err="1"/>
              <a:t>for</a:t>
            </a:r>
            <a:r>
              <a:rPr lang="nl-NL" dirty="0"/>
              <a:t> different </a:t>
            </a:r>
            <a:r>
              <a:rPr lang="nl-NL" dirty="0" err="1"/>
              <a:t>languages</a:t>
            </a:r>
            <a:r>
              <a:rPr lang="nl-NL" dirty="0"/>
              <a:t>: </a:t>
            </a:r>
          </a:p>
          <a:p>
            <a:pPr lvl="1"/>
            <a:r>
              <a:rPr lang="nl-NL" dirty="0" err="1"/>
              <a:t>Snowball</a:t>
            </a:r>
            <a:r>
              <a:rPr lang="nl-NL" dirty="0"/>
              <a:t> project / stemmer</a:t>
            </a:r>
          </a:p>
          <a:p>
            <a:endParaRPr lang="nl-BE" dirty="0"/>
          </a:p>
        </p:txBody>
      </p:sp>
      <p:pic>
        <p:nvPicPr>
          <p:cNvPr id="9218" name="Picture 2" descr="Gerelateerde afbeelding">
            <a:extLst>
              <a:ext uri="{FF2B5EF4-FFF2-40B4-BE49-F238E27FC236}">
                <a16:creationId xmlns:a16="http://schemas.microsoft.com/office/drawing/2014/main" id="{F227C8FC-A9F3-4FF1-9439-E521214FB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503" y="3201194"/>
            <a:ext cx="3286497" cy="36568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F7AD530-7B62-460D-B90A-BDDEE8D6E6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77" t="9438" r="25926"/>
          <a:stretch/>
        </p:blipFill>
        <p:spPr bwMode="auto">
          <a:xfrm>
            <a:off x="10306050" y="1"/>
            <a:ext cx="1885950" cy="172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18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B480C-E74D-4EF1-9619-CA6D9A12101B}"/>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68F55058-A8FA-452F-833F-69EB64F3F00B}"/>
              </a:ext>
            </a:extLst>
          </p:cNvPr>
          <p:cNvSpPr>
            <a:spLocks noGrp="1"/>
          </p:cNvSpPr>
          <p:nvPr>
            <p:ph idx="1"/>
          </p:nvPr>
        </p:nvSpPr>
        <p:spPr/>
        <p:txBody>
          <a:bodyPr/>
          <a:lstStyle/>
          <a:p>
            <a:endParaRPr lang="nl-BE"/>
          </a:p>
        </p:txBody>
      </p:sp>
      <p:pic>
        <p:nvPicPr>
          <p:cNvPr id="4" name="Picture 4">
            <a:extLst>
              <a:ext uri="{FF2B5EF4-FFF2-40B4-BE49-F238E27FC236}">
                <a16:creationId xmlns:a16="http://schemas.microsoft.com/office/drawing/2014/main" id="{30BE9EC2-46D8-4109-95F5-EFC7EA48A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7274" y="0"/>
            <a:ext cx="7324725" cy="538162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9A55266-36B0-495E-9DCE-D0A9F2718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90688"/>
            <a:ext cx="5247454"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148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D199F-5A61-47CA-8A3B-1A2F19CB11F5}"/>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5F78107D-29DB-4A1C-88C9-B050AA72E5B8}"/>
              </a:ext>
            </a:extLst>
          </p:cNvPr>
          <p:cNvSpPr>
            <a:spLocks noGrp="1"/>
          </p:cNvSpPr>
          <p:nvPr>
            <p:ph idx="1"/>
          </p:nvPr>
        </p:nvSpPr>
        <p:spPr/>
        <p:txBody>
          <a:bodyPr/>
          <a:lstStyle/>
          <a:p>
            <a:endParaRPr lang="nl-BE"/>
          </a:p>
        </p:txBody>
      </p:sp>
      <p:pic>
        <p:nvPicPr>
          <p:cNvPr id="16386" name="Picture 2">
            <a:extLst>
              <a:ext uri="{FF2B5EF4-FFF2-40B4-BE49-F238E27FC236}">
                <a16:creationId xmlns:a16="http://schemas.microsoft.com/office/drawing/2014/main" id="{9074CE79-710B-435B-9259-3A6E6B78A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775"/>
            <a:ext cx="12192000" cy="486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14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3D418-F4BA-428E-A601-BBF2AD231BB0}"/>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D55C38CC-A5D1-4197-B0CC-5CDD1C261BE8}"/>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D84D6F85-0F3F-4D21-9A8C-FE4DB8A75971}"/>
              </a:ext>
            </a:extLst>
          </p:cNvPr>
          <p:cNvPicPr>
            <a:picLocks noChangeAspect="1"/>
          </p:cNvPicPr>
          <p:nvPr/>
        </p:nvPicPr>
        <p:blipFill>
          <a:blip r:embed="rId3"/>
          <a:stretch>
            <a:fillRect/>
          </a:stretch>
        </p:blipFill>
        <p:spPr>
          <a:xfrm>
            <a:off x="0" y="775333"/>
            <a:ext cx="12192000" cy="5307334"/>
          </a:xfrm>
          <a:prstGeom prst="rect">
            <a:avLst/>
          </a:prstGeom>
        </p:spPr>
      </p:pic>
    </p:spTree>
    <p:extLst>
      <p:ext uri="{BB962C8B-B14F-4D97-AF65-F5344CB8AC3E}">
        <p14:creationId xmlns:p14="http://schemas.microsoft.com/office/powerpoint/2010/main" val="689326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D2445F-EFE6-4E47-97B3-1B5BF1540C59}"/>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95196C39-80B5-4A3C-B404-3A0AC93B9EC9}"/>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A17AA341-70B7-447C-A8D5-906596B736AD}"/>
              </a:ext>
            </a:extLst>
          </p:cNvPr>
          <p:cNvPicPr>
            <a:picLocks noChangeAspect="1"/>
          </p:cNvPicPr>
          <p:nvPr/>
        </p:nvPicPr>
        <p:blipFill>
          <a:blip r:embed="rId2"/>
          <a:stretch>
            <a:fillRect/>
          </a:stretch>
        </p:blipFill>
        <p:spPr>
          <a:xfrm>
            <a:off x="1039199" y="598333"/>
            <a:ext cx="10113601" cy="5661334"/>
          </a:xfrm>
          <a:prstGeom prst="rect">
            <a:avLst/>
          </a:prstGeom>
        </p:spPr>
      </p:pic>
    </p:spTree>
    <p:extLst>
      <p:ext uri="{BB962C8B-B14F-4D97-AF65-F5344CB8AC3E}">
        <p14:creationId xmlns:p14="http://schemas.microsoft.com/office/powerpoint/2010/main" val="1694173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F4F2A-B122-4463-89D0-F1435CD14662}"/>
              </a:ext>
            </a:extLst>
          </p:cNvPr>
          <p:cNvSpPr>
            <a:spLocks noGrp="1"/>
          </p:cNvSpPr>
          <p:nvPr>
            <p:ph type="title"/>
          </p:nvPr>
        </p:nvSpPr>
        <p:spPr/>
        <p:txBody>
          <a:bodyPr/>
          <a:lstStyle/>
          <a:p>
            <a:r>
              <a:rPr lang="nl-NL" dirty="0" err="1"/>
              <a:t>Tokenized</a:t>
            </a:r>
            <a:r>
              <a:rPr lang="nl-NL" dirty="0"/>
              <a:t> </a:t>
            </a:r>
            <a:r>
              <a:rPr lang="nl-NL" dirty="0" err="1"/>
              <a:t>text</a:t>
            </a:r>
            <a:endParaRPr lang="nl-BE" dirty="0"/>
          </a:p>
        </p:txBody>
      </p:sp>
      <p:pic>
        <p:nvPicPr>
          <p:cNvPr id="12290" name="Picture 2" descr="Afbeeldingsresultaat voor special tokens fastai">
            <a:extLst>
              <a:ext uri="{FF2B5EF4-FFF2-40B4-BE49-F238E27FC236}">
                <a16:creationId xmlns:a16="http://schemas.microsoft.com/office/drawing/2014/main" id="{A44F2805-0448-4682-94EF-FF913D83F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7" y="2276474"/>
            <a:ext cx="12212157" cy="288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933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E0DE23A8-FE23-461C-9818-D1B820E85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838" y="1223963"/>
            <a:ext cx="8696325"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093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NLP Text </a:t>
            </a:r>
            <a:r>
              <a:rPr lang="en-US" sz="5400" dirty="0" err="1">
                <a:solidFill>
                  <a:schemeClr val="bg1">
                    <a:lumMod val="95000"/>
                    <a:lumOff val="5000"/>
                  </a:schemeClr>
                </a:solidFill>
                <a:latin typeface="+mj-lt"/>
              </a:rPr>
              <a:t>PreProcessing</a:t>
            </a:r>
            <a:r>
              <a:rPr lang="en-US" sz="5400" dirty="0">
                <a:solidFill>
                  <a:schemeClr val="bg1">
                    <a:lumMod val="95000"/>
                    <a:lumOff val="5000"/>
                  </a:schemeClr>
                </a:solidFill>
                <a:latin typeface="+mj-lt"/>
              </a:rPr>
              <a:t> – </a:t>
            </a:r>
            <a:r>
              <a:rPr lang="en-US" sz="5400" dirty="0">
                <a:solidFill>
                  <a:srgbClr val="0070C0"/>
                </a:solidFill>
                <a:latin typeface="+mj-lt"/>
              </a:rPr>
              <a:t>Part2: Vectorization </a:t>
            </a:r>
            <a:r>
              <a:rPr lang="en-US" sz="5400" dirty="0">
                <a:solidFill>
                  <a:schemeClr val="bg1">
                    <a:lumMod val="95000"/>
                    <a:lumOff val="5000"/>
                  </a:schemeClr>
                </a:solidFill>
                <a:latin typeface="+mj-lt"/>
              </a:rPr>
              <a:t>(</a:t>
            </a:r>
            <a:r>
              <a:rPr lang="en-US" sz="5400" dirty="0" err="1">
                <a:solidFill>
                  <a:schemeClr val="bg1">
                    <a:lumMod val="95000"/>
                    <a:lumOff val="5000"/>
                  </a:schemeClr>
                </a:solidFill>
                <a:latin typeface="+mj-lt"/>
              </a:rPr>
              <a:t>numericalization</a:t>
            </a:r>
            <a:r>
              <a:rPr lang="en-US" sz="5400" dirty="0">
                <a:solidFill>
                  <a:schemeClr val="bg1">
                    <a:lumMod val="95000"/>
                    <a:lumOff val="5000"/>
                  </a:schemeClr>
                </a:solidFill>
                <a:latin typeface="+mj-lt"/>
              </a:rPr>
              <a:t>)</a:t>
            </a:r>
          </a:p>
        </p:txBody>
      </p:sp>
    </p:spTree>
    <p:extLst>
      <p:ext uri="{BB962C8B-B14F-4D97-AF65-F5344CB8AC3E}">
        <p14:creationId xmlns:p14="http://schemas.microsoft.com/office/powerpoint/2010/main" val="383145630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5C05FD-148D-4AED-9D24-D03173D554C7}"/>
              </a:ext>
            </a:extLst>
          </p:cNvPr>
          <p:cNvSpPr>
            <a:spLocks noGrp="1"/>
          </p:cNvSpPr>
          <p:nvPr>
            <p:ph type="title"/>
          </p:nvPr>
        </p:nvSpPr>
        <p:spPr/>
        <p:txBody>
          <a:bodyPr/>
          <a:lstStyle/>
          <a:p>
            <a:r>
              <a:rPr lang="nl-NL" dirty="0" err="1"/>
              <a:t>Vectorization</a:t>
            </a:r>
            <a:r>
              <a:rPr lang="nl-NL" dirty="0"/>
              <a:t> of tokens</a:t>
            </a:r>
            <a:endParaRPr lang="nl-BE" dirty="0"/>
          </a:p>
        </p:txBody>
      </p:sp>
      <p:sp>
        <p:nvSpPr>
          <p:cNvPr id="3" name="Tijdelijke aanduiding voor inhoud 2">
            <a:extLst>
              <a:ext uri="{FF2B5EF4-FFF2-40B4-BE49-F238E27FC236}">
                <a16:creationId xmlns:a16="http://schemas.microsoft.com/office/drawing/2014/main" id="{12BDDB83-C690-43EB-BA94-F6F132280B9E}"/>
              </a:ext>
            </a:extLst>
          </p:cNvPr>
          <p:cNvSpPr>
            <a:spLocks noGrp="1"/>
          </p:cNvSpPr>
          <p:nvPr>
            <p:ph idx="1"/>
          </p:nvPr>
        </p:nvSpPr>
        <p:spPr/>
        <p:txBody>
          <a:bodyPr/>
          <a:lstStyle/>
          <a:p>
            <a:r>
              <a:rPr lang="nl-NL" dirty="0" err="1">
                <a:solidFill>
                  <a:srgbClr val="0070C0"/>
                </a:solidFill>
              </a:rPr>
              <a:t>Frequency</a:t>
            </a:r>
            <a:r>
              <a:rPr lang="nl-NL" dirty="0">
                <a:solidFill>
                  <a:srgbClr val="0070C0"/>
                </a:solidFill>
              </a:rPr>
              <a:t> </a:t>
            </a:r>
            <a:r>
              <a:rPr lang="nl-NL" dirty="0" err="1">
                <a:solidFill>
                  <a:srgbClr val="0070C0"/>
                </a:solidFill>
              </a:rPr>
              <a:t>based</a:t>
            </a:r>
            <a:r>
              <a:rPr lang="nl-NL" dirty="0">
                <a:solidFill>
                  <a:srgbClr val="0070C0"/>
                </a:solidFill>
              </a:rPr>
              <a:t> (</a:t>
            </a:r>
            <a:r>
              <a:rPr lang="nl-NL" dirty="0" err="1">
                <a:solidFill>
                  <a:srgbClr val="0070C0"/>
                </a:solidFill>
              </a:rPr>
              <a:t>old</a:t>
            </a:r>
            <a:r>
              <a:rPr lang="nl-NL" dirty="0">
                <a:solidFill>
                  <a:srgbClr val="0070C0"/>
                </a:solidFill>
              </a:rPr>
              <a:t> </a:t>
            </a:r>
            <a:r>
              <a:rPr lang="nl-NL" dirty="0" err="1">
                <a:solidFill>
                  <a:srgbClr val="0070C0"/>
                </a:solidFill>
              </a:rPr>
              <a:t>skool</a:t>
            </a:r>
            <a:r>
              <a:rPr lang="nl-NL" dirty="0">
                <a:solidFill>
                  <a:srgbClr val="0070C0"/>
                </a:solidFill>
              </a:rPr>
              <a:t>?) </a:t>
            </a:r>
          </a:p>
          <a:p>
            <a:pPr lvl="1"/>
            <a:r>
              <a:rPr lang="nl-NL" dirty="0"/>
              <a:t>Bag of </a:t>
            </a:r>
            <a:r>
              <a:rPr lang="nl-NL" dirty="0" err="1"/>
              <a:t>Words</a:t>
            </a:r>
            <a:r>
              <a:rPr lang="nl-NL" dirty="0"/>
              <a:t>, </a:t>
            </a:r>
            <a:r>
              <a:rPr lang="nl-NL" dirty="0" err="1"/>
              <a:t>tf-idf</a:t>
            </a:r>
            <a:r>
              <a:rPr lang="nl-NL" dirty="0"/>
              <a:t>,…</a:t>
            </a:r>
          </a:p>
          <a:p>
            <a:r>
              <a:rPr lang="nl-NL" dirty="0" err="1">
                <a:solidFill>
                  <a:srgbClr val="0070C0"/>
                </a:solidFill>
              </a:rPr>
              <a:t>Probalistic</a:t>
            </a:r>
            <a:r>
              <a:rPr lang="nl-NL" dirty="0">
                <a:solidFill>
                  <a:srgbClr val="0070C0"/>
                </a:solidFill>
              </a:rPr>
              <a:t> </a:t>
            </a:r>
            <a:r>
              <a:rPr lang="nl-NL" dirty="0" err="1">
                <a:solidFill>
                  <a:srgbClr val="0070C0"/>
                </a:solidFill>
              </a:rPr>
              <a:t>based</a:t>
            </a:r>
            <a:endParaRPr lang="nl-NL" dirty="0">
              <a:solidFill>
                <a:srgbClr val="0070C0"/>
              </a:solidFill>
            </a:endParaRPr>
          </a:p>
          <a:p>
            <a:pPr lvl="1"/>
            <a:r>
              <a:rPr lang="nl-NL" dirty="0"/>
              <a:t>Context </a:t>
            </a:r>
            <a:r>
              <a:rPr lang="nl-NL" dirty="0" err="1"/>
              <a:t>and</a:t>
            </a:r>
            <a:r>
              <a:rPr lang="nl-NL" dirty="0"/>
              <a:t> order of </a:t>
            </a:r>
            <a:r>
              <a:rPr lang="nl-NL" dirty="0" err="1"/>
              <a:t>words</a:t>
            </a:r>
            <a:r>
              <a:rPr lang="nl-NL" dirty="0"/>
              <a:t> </a:t>
            </a:r>
            <a:r>
              <a:rPr lang="nl-NL" dirty="0" err="1"/>
              <a:t>might</a:t>
            </a:r>
            <a:r>
              <a:rPr lang="nl-NL" dirty="0"/>
              <a:t> </a:t>
            </a:r>
            <a:r>
              <a:rPr lang="nl-NL" dirty="0" err="1"/>
              <a:t>be</a:t>
            </a:r>
            <a:r>
              <a:rPr lang="nl-NL" dirty="0"/>
              <a:t> important</a:t>
            </a:r>
          </a:p>
          <a:p>
            <a:pPr lvl="1"/>
            <a:r>
              <a:rPr lang="nl-NL" dirty="0" err="1"/>
              <a:t>Use</a:t>
            </a:r>
            <a:r>
              <a:rPr lang="nl-NL" dirty="0"/>
              <a:t> word </a:t>
            </a:r>
            <a:r>
              <a:rPr lang="nl-NL" dirty="0" err="1"/>
              <a:t>embeddings</a:t>
            </a:r>
            <a:endParaRPr lang="nl-NL" dirty="0"/>
          </a:p>
          <a:p>
            <a:pPr lvl="2"/>
            <a:r>
              <a:rPr lang="nl-NL" dirty="0"/>
              <a:t>The </a:t>
            </a:r>
            <a:r>
              <a:rPr lang="nl-NL" dirty="0" err="1"/>
              <a:t>newest</a:t>
            </a:r>
            <a:r>
              <a:rPr lang="nl-NL" dirty="0"/>
              <a:t> </a:t>
            </a:r>
            <a:r>
              <a:rPr lang="nl-NL" dirty="0" err="1"/>
              <a:t>techniques</a:t>
            </a:r>
            <a:r>
              <a:rPr lang="nl-NL" dirty="0"/>
              <a:t> even </a:t>
            </a:r>
            <a:r>
              <a:rPr lang="nl-NL" dirty="0" err="1"/>
              <a:t>use</a:t>
            </a:r>
            <a:r>
              <a:rPr lang="nl-NL" dirty="0"/>
              <a:t> a Language Model (LM)</a:t>
            </a:r>
          </a:p>
          <a:p>
            <a:pPr lvl="1"/>
            <a:endParaRPr lang="nl-NL" dirty="0"/>
          </a:p>
          <a:p>
            <a:endParaRPr lang="nl-NL" dirty="0"/>
          </a:p>
          <a:p>
            <a:endParaRPr lang="nl-BE" dirty="0"/>
          </a:p>
        </p:txBody>
      </p:sp>
      <p:pic>
        <p:nvPicPr>
          <p:cNvPr id="18434" name="Picture 2" descr="Afbeeldingsresultaat voor vectorization nlp">
            <a:extLst>
              <a:ext uri="{FF2B5EF4-FFF2-40B4-BE49-F238E27FC236}">
                <a16:creationId xmlns:a16="http://schemas.microsoft.com/office/drawing/2014/main" id="{1212DEE1-C35E-482A-9336-81518DCBA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950" y="63500"/>
            <a:ext cx="476250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98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F1512F1F-D827-4079-999D-8BDC7622B52A}"/>
              </a:ext>
            </a:extLst>
          </p:cNvPr>
          <p:cNvSpPr txBox="1">
            <a:spLocks/>
          </p:cNvSpPr>
          <p:nvPr/>
        </p:nvSpPr>
        <p:spPr>
          <a:xfrm>
            <a:off x="838200" y="18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r>
              <a:rPr lang="nl-NL" dirty="0" err="1"/>
              <a:t>Vectorization</a:t>
            </a:r>
            <a:r>
              <a:rPr lang="nl-NL" dirty="0"/>
              <a:t> of tokens</a:t>
            </a:r>
            <a:endParaRPr lang="nl-BE" dirty="0"/>
          </a:p>
        </p:txBody>
      </p:sp>
      <p:sp>
        <p:nvSpPr>
          <p:cNvPr id="7" name="Tijdelijke aanduiding voor inhoud 2">
            <a:extLst>
              <a:ext uri="{FF2B5EF4-FFF2-40B4-BE49-F238E27FC236}">
                <a16:creationId xmlns:a16="http://schemas.microsoft.com/office/drawing/2014/main" id="{8E49AFE4-31B9-4F1B-A8F6-B68E9C4A4C37}"/>
              </a:ext>
            </a:extLst>
          </p:cNvPr>
          <p:cNvSpPr>
            <a:spLocks noGrp="1"/>
          </p:cNvSpPr>
          <p:nvPr>
            <p:ph idx="1"/>
          </p:nvPr>
        </p:nvSpPr>
        <p:spPr>
          <a:xfrm>
            <a:off x="838200" y="1825625"/>
            <a:ext cx="10515600" cy="4351338"/>
          </a:xfrm>
        </p:spPr>
        <p:txBody>
          <a:bodyPr/>
          <a:lstStyle/>
          <a:p>
            <a:pPr marL="0" indent="0">
              <a:buNone/>
            </a:pPr>
            <a:r>
              <a:rPr lang="nl-NL" dirty="0" err="1">
                <a:solidFill>
                  <a:srgbClr val="0070C0"/>
                </a:solidFill>
              </a:rPr>
              <a:t>Frequency</a:t>
            </a:r>
            <a:r>
              <a:rPr lang="nl-NL" dirty="0">
                <a:solidFill>
                  <a:srgbClr val="0070C0"/>
                </a:solidFill>
              </a:rPr>
              <a:t> </a:t>
            </a:r>
            <a:r>
              <a:rPr lang="nl-NL" dirty="0" err="1">
                <a:solidFill>
                  <a:srgbClr val="0070C0"/>
                </a:solidFill>
              </a:rPr>
              <a:t>based</a:t>
            </a:r>
            <a:r>
              <a:rPr lang="nl-NL" dirty="0">
                <a:solidFill>
                  <a:srgbClr val="0070C0"/>
                </a:solidFill>
              </a:rPr>
              <a:t> (</a:t>
            </a:r>
            <a:r>
              <a:rPr lang="nl-NL" dirty="0" err="1">
                <a:solidFill>
                  <a:srgbClr val="0070C0"/>
                </a:solidFill>
              </a:rPr>
              <a:t>old</a:t>
            </a:r>
            <a:r>
              <a:rPr lang="nl-NL" dirty="0">
                <a:solidFill>
                  <a:srgbClr val="0070C0"/>
                </a:solidFill>
              </a:rPr>
              <a:t> </a:t>
            </a:r>
            <a:r>
              <a:rPr lang="nl-NL" dirty="0" err="1">
                <a:solidFill>
                  <a:srgbClr val="0070C0"/>
                </a:solidFill>
              </a:rPr>
              <a:t>skool</a:t>
            </a:r>
            <a:r>
              <a:rPr lang="nl-NL" dirty="0">
                <a:solidFill>
                  <a:srgbClr val="0070C0"/>
                </a:solidFill>
              </a:rPr>
              <a:t>?) </a:t>
            </a:r>
          </a:p>
          <a:p>
            <a:pPr lvl="1"/>
            <a:r>
              <a:rPr lang="nl-NL" dirty="0"/>
              <a:t>Bag of </a:t>
            </a:r>
            <a:r>
              <a:rPr lang="nl-NL" dirty="0" err="1"/>
              <a:t>Words</a:t>
            </a:r>
            <a:r>
              <a:rPr lang="nl-NL" dirty="0"/>
              <a:t>, </a:t>
            </a:r>
            <a:r>
              <a:rPr lang="nl-NL" dirty="0" err="1"/>
              <a:t>tf-idf</a:t>
            </a:r>
            <a:r>
              <a:rPr lang="nl-NL" dirty="0"/>
              <a:t>, </a:t>
            </a:r>
            <a:r>
              <a:rPr lang="nl-NL" dirty="0" err="1"/>
              <a:t>hashing</a:t>
            </a:r>
            <a:r>
              <a:rPr lang="nl-NL" dirty="0"/>
              <a:t> </a:t>
            </a:r>
            <a:r>
              <a:rPr lang="nl-NL" dirty="0" err="1"/>
              <a:t>tables</a:t>
            </a:r>
            <a:r>
              <a:rPr lang="nl-NL" dirty="0"/>
              <a:t>…</a:t>
            </a:r>
          </a:p>
          <a:p>
            <a:pPr marL="457200" lvl="1" indent="0">
              <a:buNone/>
            </a:pPr>
            <a:endParaRPr lang="nl-NL" dirty="0"/>
          </a:p>
          <a:p>
            <a:pPr marL="0" indent="0">
              <a:buNone/>
            </a:pPr>
            <a:r>
              <a:rPr lang="nl-NL" dirty="0" err="1">
                <a:solidFill>
                  <a:srgbClr val="0070C0"/>
                </a:solidFill>
              </a:rPr>
              <a:t>Probalistic</a:t>
            </a:r>
            <a:r>
              <a:rPr lang="nl-NL" dirty="0">
                <a:solidFill>
                  <a:srgbClr val="0070C0"/>
                </a:solidFill>
              </a:rPr>
              <a:t> </a:t>
            </a:r>
            <a:r>
              <a:rPr lang="nl-NL" dirty="0" err="1">
                <a:solidFill>
                  <a:srgbClr val="0070C0"/>
                </a:solidFill>
              </a:rPr>
              <a:t>based</a:t>
            </a:r>
            <a:endParaRPr lang="nl-NL" dirty="0">
              <a:solidFill>
                <a:srgbClr val="0070C0"/>
              </a:solidFill>
            </a:endParaRPr>
          </a:p>
          <a:p>
            <a:pPr lvl="1"/>
            <a:r>
              <a:rPr lang="nl-NL" dirty="0"/>
              <a:t>Context </a:t>
            </a:r>
            <a:r>
              <a:rPr lang="nl-NL" dirty="0" err="1"/>
              <a:t>and</a:t>
            </a:r>
            <a:r>
              <a:rPr lang="nl-NL" dirty="0"/>
              <a:t> order of </a:t>
            </a:r>
            <a:r>
              <a:rPr lang="nl-NL" dirty="0" err="1"/>
              <a:t>words</a:t>
            </a:r>
            <a:r>
              <a:rPr lang="nl-NL" dirty="0"/>
              <a:t> </a:t>
            </a:r>
            <a:r>
              <a:rPr lang="nl-NL" dirty="0" err="1"/>
              <a:t>might</a:t>
            </a:r>
            <a:r>
              <a:rPr lang="nl-NL" dirty="0"/>
              <a:t> </a:t>
            </a:r>
            <a:r>
              <a:rPr lang="nl-NL" dirty="0" err="1"/>
              <a:t>be</a:t>
            </a:r>
            <a:r>
              <a:rPr lang="nl-NL" dirty="0"/>
              <a:t> important</a:t>
            </a:r>
          </a:p>
          <a:p>
            <a:pPr lvl="1"/>
            <a:r>
              <a:rPr lang="nl-NL" dirty="0" err="1"/>
              <a:t>Use</a:t>
            </a:r>
            <a:r>
              <a:rPr lang="nl-NL" dirty="0"/>
              <a:t> word </a:t>
            </a:r>
            <a:r>
              <a:rPr lang="nl-NL" dirty="0" err="1"/>
              <a:t>embeddings</a:t>
            </a:r>
            <a:endParaRPr lang="nl-NL" dirty="0"/>
          </a:p>
          <a:p>
            <a:pPr lvl="2"/>
            <a:r>
              <a:rPr lang="nl-NL" dirty="0"/>
              <a:t>Word2Vec, </a:t>
            </a:r>
            <a:r>
              <a:rPr lang="nl-NL" dirty="0" err="1"/>
              <a:t>GLoVe</a:t>
            </a:r>
            <a:r>
              <a:rPr lang="nl-NL" dirty="0"/>
              <a:t>, </a:t>
            </a:r>
            <a:r>
              <a:rPr lang="nl-NL" dirty="0" err="1"/>
              <a:t>FastText</a:t>
            </a:r>
            <a:endParaRPr lang="nl-NL" dirty="0"/>
          </a:p>
          <a:p>
            <a:pPr lvl="2"/>
            <a:r>
              <a:rPr lang="nl-NL" dirty="0"/>
              <a:t>The </a:t>
            </a:r>
            <a:r>
              <a:rPr lang="nl-NL" dirty="0" err="1"/>
              <a:t>newest</a:t>
            </a:r>
            <a:r>
              <a:rPr lang="nl-NL" dirty="0"/>
              <a:t> </a:t>
            </a:r>
            <a:r>
              <a:rPr lang="nl-NL" dirty="0" err="1"/>
              <a:t>techniques</a:t>
            </a:r>
            <a:r>
              <a:rPr lang="nl-NL" dirty="0"/>
              <a:t> even </a:t>
            </a:r>
            <a:r>
              <a:rPr lang="nl-NL" dirty="0" err="1"/>
              <a:t>use</a:t>
            </a:r>
            <a:r>
              <a:rPr lang="nl-NL" dirty="0"/>
              <a:t> a Language Model (LM)</a:t>
            </a:r>
          </a:p>
          <a:p>
            <a:pPr marL="1371600" lvl="3" indent="0">
              <a:buNone/>
            </a:pPr>
            <a:endParaRPr lang="nl-NL" dirty="0"/>
          </a:p>
          <a:p>
            <a:pPr lvl="1"/>
            <a:endParaRPr lang="nl-NL" dirty="0"/>
          </a:p>
          <a:p>
            <a:endParaRPr lang="nl-NL" dirty="0"/>
          </a:p>
          <a:p>
            <a:endParaRPr lang="nl-BE" dirty="0"/>
          </a:p>
        </p:txBody>
      </p:sp>
      <p:pic>
        <p:nvPicPr>
          <p:cNvPr id="8" name="Picture 2" descr="Afbeeldingsresultaat voor vectorization nlp">
            <a:extLst>
              <a:ext uri="{FF2B5EF4-FFF2-40B4-BE49-F238E27FC236}">
                <a16:creationId xmlns:a16="http://schemas.microsoft.com/office/drawing/2014/main" id="{D3C9921D-865F-47F9-B3A7-51FBA94E88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00"/>
          <a:stretch/>
        </p:blipFill>
        <p:spPr bwMode="auto">
          <a:xfrm>
            <a:off x="8420100" y="1666875"/>
            <a:ext cx="377190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373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E5C3B3-F02D-4028-8299-F5898D1893D8}"/>
              </a:ext>
            </a:extLst>
          </p:cNvPr>
          <p:cNvSpPr>
            <a:spLocks noGrp="1"/>
          </p:cNvSpPr>
          <p:nvPr>
            <p:ph type="title"/>
          </p:nvPr>
        </p:nvSpPr>
        <p:spPr>
          <a:xfrm>
            <a:off x="552449" y="365125"/>
            <a:ext cx="11309879" cy="1325563"/>
          </a:xfrm>
        </p:spPr>
        <p:txBody>
          <a:bodyPr/>
          <a:lstStyle/>
          <a:p>
            <a:r>
              <a:rPr lang="nl-NL" dirty="0" err="1"/>
              <a:t>Freq</a:t>
            </a:r>
            <a:r>
              <a:rPr lang="nl-NL" dirty="0"/>
              <a:t> </a:t>
            </a:r>
            <a:r>
              <a:rPr lang="nl-NL" dirty="0" err="1"/>
              <a:t>Based</a:t>
            </a:r>
            <a:r>
              <a:rPr lang="nl-NL" dirty="0"/>
              <a:t> </a:t>
            </a:r>
            <a:r>
              <a:rPr lang="nl-NL" dirty="0" err="1"/>
              <a:t>Vectorization</a:t>
            </a:r>
            <a:r>
              <a:rPr lang="nl-NL" dirty="0"/>
              <a:t> – Bag of </a:t>
            </a:r>
            <a:r>
              <a:rPr lang="nl-NL" dirty="0" err="1"/>
              <a:t>Words</a:t>
            </a:r>
            <a:r>
              <a:rPr lang="nl-NL" dirty="0"/>
              <a:t> (BOW)</a:t>
            </a:r>
            <a:endParaRPr lang="nl-BE" dirty="0"/>
          </a:p>
        </p:txBody>
      </p:sp>
      <p:sp>
        <p:nvSpPr>
          <p:cNvPr id="3" name="Tijdelijke aanduiding voor inhoud 2">
            <a:extLst>
              <a:ext uri="{FF2B5EF4-FFF2-40B4-BE49-F238E27FC236}">
                <a16:creationId xmlns:a16="http://schemas.microsoft.com/office/drawing/2014/main" id="{779FAC3E-A8D4-4902-A327-A53870739977}"/>
              </a:ext>
            </a:extLst>
          </p:cNvPr>
          <p:cNvSpPr>
            <a:spLocks noGrp="1"/>
          </p:cNvSpPr>
          <p:nvPr>
            <p:ph idx="1"/>
          </p:nvPr>
        </p:nvSpPr>
        <p:spPr>
          <a:xfrm>
            <a:off x="838200" y="5676899"/>
            <a:ext cx="10515600" cy="815975"/>
          </a:xfrm>
        </p:spPr>
        <p:txBody>
          <a:bodyPr/>
          <a:lstStyle/>
          <a:p>
            <a:r>
              <a:rPr lang="nl-NL" dirty="0" err="1"/>
              <a:t>Uses</a:t>
            </a:r>
            <a:r>
              <a:rPr lang="nl-NL" dirty="0"/>
              <a:t> </a:t>
            </a:r>
            <a:r>
              <a:rPr lang="nl-NL" b="1" dirty="0" err="1"/>
              <a:t>one</a:t>
            </a:r>
            <a:r>
              <a:rPr lang="nl-NL" b="1" dirty="0"/>
              <a:t>-hot-</a:t>
            </a:r>
            <a:r>
              <a:rPr lang="nl-NL" b="1" dirty="0" err="1"/>
              <a:t>encoding</a:t>
            </a:r>
            <a:r>
              <a:rPr lang="nl-NL" dirty="0"/>
              <a:t> </a:t>
            </a:r>
            <a:r>
              <a:rPr lang="nl-NL" dirty="0" err="1"/>
              <a:t>technique</a:t>
            </a:r>
            <a:r>
              <a:rPr lang="nl-NL" dirty="0"/>
              <a:t> </a:t>
            </a:r>
            <a:r>
              <a:rPr lang="nl-NL" dirty="0" err="1"/>
              <a:t>to</a:t>
            </a:r>
            <a:r>
              <a:rPr lang="nl-NL" dirty="0"/>
              <a:t> </a:t>
            </a:r>
            <a:r>
              <a:rPr lang="nl-NL" dirty="0" err="1"/>
              <a:t>vectorize</a:t>
            </a:r>
            <a:r>
              <a:rPr lang="nl-NL" dirty="0"/>
              <a:t>, </a:t>
            </a:r>
            <a:r>
              <a:rPr lang="nl-NL" dirty="0" err="1"/>
              <a:t>frequency</a:t>
            </a:r>
            <a:r>
              <a:rPr lang="nl-NL" dirty="0"/>
              <a:t> </a:t>
            </a:r>
            <a:r>
              <a:rPr lang="nl-NL" dirty="0" err="1"/>
              <a:t>based</a:t>
            </a:r>
            <a:endParaRPr lang="nl-BE" dirty="0"/>
          </a:p>
        </p:txBody>
      </p:sp>
      <p:pic>
        <p:nvPicPr>
          <p:cNvPr id="19458" name="Picture 2" descr="Afbeeldingsresultaat voor bag of words">
            <a:extLst>
              <a:ext uri="{FF2B5EF4-FFF2-40B4-BE49-F238E27FC236}">
                <a16:creationId xmlns:a16="http://schemas.microsoft.com/office/drawing/2014/main" id="{A2D36BF1-05D1-473A-AC63-3036AC2BB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8853"/>
            <a:ext cx="6436078" cy="362029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Afbeeldingsresultaat voor bag of words">
            <a:extLst>
              <a:ext uri="{FF2B5EF4-FFF2-40B4-BE49-F238E27FC236}">
                <a16:creationId xmlns:a16="http://schemas.microsoft.com/office/drawing/2014/main" id="{7D3105E9-24B7-408B-A712-11F57C53CD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6078" y="1618853"/>
            <a:ext cx="5426251" cy="36202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fbeeldingsresultaat voor old way icon">
            <a:extLst>
              <a:ext uri="{FF2B5EF4-FFF2-40B4-BE49-F238E27FC236}">
                <a16:creationId xmlns:a16="http://schemas.microsoft.com/office/drawing/2014/main" id="{081C9010-C3E9-42BB-B555-492DE70F7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8705" y="5239147"/>
            <a:ext cx="1613295" cy="107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78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F1AF08-6170-4EEE-AFE4-ECCD657B9B05}"/>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F1880B91-2078-4A28-96FF-0E9DAAA62070}"/>
              </a:ext>
            </a:extLst>
          </p:cNvPr>
          <p:cNvSpPr>
            <a:spLocks noGrp="1"/>
          </p:cNvSpPr>
          <p:nvPr>
            <p:ph idx="1"/>
          </p:nvPr>
        </p:nvSpPr>
        <p:spPr/>
        <p:txBody>
          <a:bodyPr/>
          <a:lstStyle/>
          <a:p>
            <a:endParaRPr lang="nl-BE"/>
          </a:p>
        </p:txBody>
      </p:sp>
      <p:pic>
        <p:nvPicPr>
          <p:cNvPr id="25602" name="Picture 2">
            <a:extLst>
              <a:ext uri="{FF2B5EF4-FFF2-40B4-BE49-F238E27FC236}">
                <a16:creationId xmlns:a16="http://schemas.microsoft.com/office/drawing/2014/main" id="{0DF7D82B-8174-46E4-B0A1-98F1CF09E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5463"/>
            <a:ext cx="12192000" cy="565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730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375D93-4529-4583-A222-55EC51EBB0E2}"/>
              </a:ext>
            </a:extLst>
          </p:cNvPr>
          <p:cNvSpPr>
            <a:spLocks noGrp="1"/>
          </p:cNvSpPr>
          <p:nvPr>
            <p:ph type="title"/>
          </p:nvPr>
        </p:nvSpPr>
        <p:spPr/>
        <p:txBody>
          <a:bodyPr/>
          <a:lstStyle/>
          <a:p>
            <a:r>
              <a:rPr lang="nl-NL" dirty="0" err="1"/>
              <a:t>Freq</a:t>
            </a:r>
            <a:r>
              <a:rPr lang="nl-NL" dirty="0"/>
              <a:t> </a:t>
            </a:r>
            <a:r>
              <a:rPr lang="nl-NL" dirty="0" err="1"/>
              <a:t>Based</a:t>
            </a:r>
            <a:r>
              <a:rPr lang="nl-NL" dirty="0"/>
              <a:t> </a:t>
            </a:r>
            <a:r>
              <a:rPr lang="nl-NL" dirty="0" err="1"/>
              <a:t>Vectorization</a:t>
            </a:r>
            <a:r>
              <a:rPr lang="nl-NL" dirty="0"/>
              <a:t> – TF-IDF</a:t>
            </a:r>
            <a:endParaRPr lang="nl-BE" dirty="0"/>
          </a:p>
        </p:txBody>
      </p:sp>
      <p:pic>
        <p:nvPicPr>
          <p:cNvPr id="21506" name="Picture 2" descr="Afbeeldingsresultaat voor tf-idf">
            <a:extLst>
              <a:ext uri="{FF2B5EF4-FFF2-40B4-BE49-F238E27FC236}">
                <a16:creationId xmlns:a16="http://schemas.microsoft.com/office/drawing/2014/main" id="{AA5E6A71-5FBA-4A25-B7F8-9D9107A70EC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34307" y="1825625"/>
            <a:ext cx="652338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Afbeeldingsresultaat voor old way icon">
            <a:extLst>
              <a:ext uri="{FF2B5EF4-FFF2-40B4-BE49-F238E27FC236}">
                <a16:creationId xmlns:a16="http://schemas.microsoft.com/office/drawing/2014/main" id="{3657A501-9CE5-452C-9367-EDAF7D198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175" y="0"/>
            <a:ext cx="317182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454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6622F7-63EE-42F0-B175-0E2B705CE930}"/>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93077580-EF4D-4D86-9E59-7A03ADAED0BB}"/>
              </a:ext>
            </a:extLst>
          </p:cNvPr>
          <p:cNvSpPr>
            <a:spLocks noGrp="1"/>
          </p:cNvSpPr>
          <p:nvPr>
            <p:ph idx="1"/>
          </p:nvPr>
        </p:nvSpPr>
        <p:spPr/>
        <p:txBody>
          <a:bodyPr/>
          <a:lstStyle/>
          <a:p>
            <a:endParaRPr lang="nl-BE"/>
          </a:p>
        </p:txBody>
      </p:sp>
      <p:pic>
        <p:nvPicPr>
          <p:cNvPr id="26626" name="Picture 2">
            <a:extLst>
              <a:ext uri="{FF2B5EF4-FFF2-40B4-BE49-F238E27FC236}">
                <a16:creationId xmlns:a16="http://schemas.microsoft.com/office/drawing/2014/main" id="{A8E12A62-EDA8-49AD-A4C3-46DCDDD0F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38" y="0"/>
            <a:ext cx="11769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944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016601-0591-4973-B70D-7D780F2B13A0}"/>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9CBBBBA5-DD10-4409-9EC5-BBF30431565D}"/>
              </a:ext>
            </a:extLst>
          </p:cNvPr>
          <p:cNvSpPr>
            <a:spLocks noGrp="1"/>
          </p:cNvSpPr>
          <p:nvPr>
            <p:ph idx="1"/>
          </p:nvPr>
        </p:nvSpPr>
        <p:spPr/>
        <p:txBody>
          <a:bodyPr/>
          <a:lstStyle/>
          <a:p>
            <a:endParaRPr lang="nl-BE"/>
          </a:p>
        </p:txBody>
      </p:sp>
      <p:pic>
        <p:nvPicPr>
          <p:cNvPr id="22530" name="Picture 2">
            <a:extLst>
              <a:ext uri="{FF2B5EF4-FFF2-40B4-BE49-F238E27FC236}">
                <a16:creationId xmlns:a16="http://schemas.microsoft.com/office/drawing/2014/main" id="{92B28DBA-CB95-4503-ACA2-E4F4F443E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037" y="0"/>
            <a:ext cx="887649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766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24992B6A-9934-48B3-9458-097A4F13D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100" y="1246265"/>
            <a:ext cx="3771900" cy="150646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716FE82-CDAD-4B85-83AF-6BB3BAC9827C}"/>
              </a:ext>
            </a:extLst>
          </p:cNvPr>
          <p:cNvSpPr>
            <a:spLocks noGrp="1"/>
          </p:cNvSpPr>
          <p:nvPr>
            <p:ph type="title"/>
          </p:nvPr>
        </p:nvSpPr>
        <p:spPr/>
        <p:txBody>
          <a:bodyPr/>
          <a:lstStyle/>
          <a:p>
            <a:r>
              <a:rPr lang="nl-NL" dirty="0" err="1"/>
              <a:t>Problems</a:t>
            </a:r>
            <a:r>
              <a:rPr lang="nl-NL" dirty="0"/>
              <a:t> </a:t>
            </a:r>
            <a:r>
              <a:rPr lang="nl-NL" dirty="0" err="1"/>
              <a:t>with</a:t>
            </a:r>
            <a:r>
              <a:rPr lang="nl-NL" dirty="0"/>
              <a:t> </a:t>
            </a:r>
            <a:r>
              <a:rPr lang="nl-NL" dirty="0" err="1"/>
              <a:t>old</a:t>
            </a:r>
            <a:r>
              <a:rPr lang="nl-NL" dirty="0"/>
              <a:t> way of </a:t>
            </a:r>
            <a:r>
              <a:rPr lang="nl-NL" dirty="0" err="1"/>
              <a:t>vectorizing</a:t>
            </a:r>
            <a:endParaRPr lang="nl-BE" dirty="0"/>
          </a:p>
        </p:txBody>
      </p:sp>
      <p:sp>
        <p:nvSpPr>
          <p:cNvPr id="3" name="Tijdelijke aanduiding voor inhoud 2">
            <a:extLst>
              <a:ext uri="{FF2B5EF4-FFF2-40B4-BE49-F238E27FC236}">
                <a16:creationId xmlns:a16="http://schemas.microsoft.com/office/drawing/2014/main" id="{C23B4D4B-CCE4-4178-9E10-313DE3F58CBA}"/>
              </a:ext>
            </a:extLst>
          </p:cNvPr>
          <p:cNvSpPr>
            <a:spLocks noGrp="1"/>
          </p:cNvSpPr>
          <p:nvPr>
            <p:ph idx="1"/>
          </p:nvPr>
        </p:nvSpPr>
        <p:spPr/>
        <p:txBody>
          <a:bodyPr/>
          <a:lstStyle/>
          <a:p>
            <a:r>
              <a:rPr lang="nl-NL" dirty="0" err="1"/>
              <a:t>One</a:t>
            </a:r>
            <a:r>
              <a:rPr lang="nl-NL" dirty="0"/>
              <a:t> hot </a:t>
            </a:r>
            <a:r>
              <a:rPr lang="nl-NL" dirty="0" err="1"/>
              <a:t>encoding</a:t>
            </a:r>
            <a:r>
              <a:rPr lang="nl-NL" dirty="0"/>
              <a:t> </a:t>
            </a:r>
            <a:r>
              <a:rPr lang="nl-NL" dirty="0">
                <a:sym typeface="Wingdings" panose="05000000000000000000" pitchFamily="2" charset="2"/>
              </a:rPr>
              <a:t> </a:t>
            </a:r>
            <a:r>
              <a:rPr lang="nl-NL" dirty="0" err="1">
                <a:sym typeface="Wingdings" panose="05000000000000000000" pitchFamily="2" charset="2"/>
              </a:rPr>
              <a:t>sparse</a:t>
            </a:r>
            <a:r>
              <a:rPr lang="nl-NL" dirty="0">
                <a:sym typeface="Wingdings" panose="05000000000000000000" pitchFamily="2" charset="2"/>
              </a:rPr>
              <a:t> vector matrix </a:t>
            </a:r>
          </a:p>
          <a:p>
            <a:r>
              <a:rPr lang="nl-NL" dirty="0">
                <a:sym typeface="Wingdings" panose="05000000000000000000" pitchFamily="2" charset="2"/>
              </a:rPr>
              <a:t>High </a:t>
            </a:r>
            <a:r>
              <a:rPr lang="nl-NL" dirty="0" err="1">
                <a:sym typeface="Wingdings" panose="05000000000000000000" pitchFamily="2" charset="2"/>
              </a:rPr>
              <a:t>dimentionality</a:t>
            </a:r>
            <a:r>
              <a:rPr lang="nl-NL" dirty="0">
                <a:sym typeface="Wingdings" panose="05000000000000000000" pitchFamily="2" charset="2"/>
              </a:rPr>
              <a:t> matrix</a:t>
            </a:r>
          </a:p>
          <a:p>
            <a:pPr lvl="1"/>
            <a:r>
              <a:rPr lang="nl-NL" dirty="0">
                <a:sym typeface="Wingdings" panose="05000000000000000000" pitchFamily="2" charset="2"/>
              </a:rPr>
              <a:t>Solutions in </a:t>
            </a:r>
            <a:r>
              <a:rPr lang="nl-NL" dirty="0" err="1">
                <a:sym typeface="Wingdings" panose="05000000000000000000" pitchFamily="2" charset="2"/>
              </a:rPr>
              <a:t>the</a:t>
            </a:r>
            <a:r>
              <a:rPr lang="nl-NL" dirty="0">
                <a:sym typeface="Wingdings" panose="05000000000000000000" pitchFamily="2" charset="2"/>
              </a:rPr>
              <a:t> past  do </a:t>
            </a:r>
            <a:r>
              <a:rPr lang="nl-NL" dirty="0" err="1">
                <a:sym typeface="Wingdings" panose="05000000000000000000" pitchFamily="2" charset="2"/>
              </a:rPr>
              <a:t>dimensionality</a:t>
            </a:r>
            <a:r>
              <a:rPr lang="nl-NL" dirty="0">
                <a:sym typeface="Wingdings" panose="05000000000000000000" pitchFamily="2" charset="2"/>
              </a:rPr>
              <a:t> </a:t>
            </a:r>
            <a:r>
              <a:rPr lang="nl-NL" dirty="0" err="1">
                <a:sym typeface="Wingdings" panose="05000000000000000000" pitchFamily="2" charset="2"/>
              </a:rPr>
              <a:t>reduction</a:t>
            </a:r>
            <a:r>
              <a:rPr lang="nl-NL" dirty="0">
                <a:sym typeface="Wingdings" panose="05000000000000000000" pitchFamily="2" charset="2"/>
              </a:rPr>
              <a:t>: PCA, t-SNE</a:t>
            </a:r>
          </a:p>
          <a:p>
            <a:r>
              <a:rPr lang="nl-NL" dirty="0">
                <a:sym typeface="Wingdings" panose="05000000000000000000" pitchFamily="2" charset="2"/>
              </a:rPr>
              <a:t>Token (Word) </a:t>
            </a:r>
            <a:r>
              <a:rPr lang="nl-NL" dirty="0" err="1">
                <a:sym typeface="Wingdings" panose="05000000000000000000" pitchFamily="2" charset="2"/>
              </a:rPr>
              <a:t>space</a:t>
            </a:r>
            <a:r>
              <a:rPr lang="nl-NL" dirty="0">
                <a:sym typeface="Wingdings" panose="05000000000000000000" pitchFamily="2" charset="2"/>
              </a:rPr>
              <a:t> is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same</a:t>
            </a:r>
            <a:r>
              <a:rPr lang="nl-NL" dirty="0">
                <a:sym typeface="Wingdings" panose="05000000000000000000" pitchFamily="2" charset="2"/>
              </a:rPr>
              <a:t> </a:t>
            </a:r>
            <a:r>
              <a:rPr lang="nl-NL" dirty="0" err="1">
                <a:sym typeface="Wingdings" panose="05000000000000000000" pitchFamily="2" charset="2"/>
              </a:rPr>
              <a:t>for</a:t>
            </a:r>
            <a:r>
              <a:rPr lang="nl-NL" dirty="0">
                <a:sym typeface="Wingdings" panose="05000000000000000000" pitchFamily="2" charset="2"/>
              </a:rPr>
              <a:t> </a:t>
            </a:r>
            <a:r>
              <a:rPr lang="nl-NL" dirty="0" err="1">
                <a:sym typeface="Wingdings" panose="05000000000000000000" pitchFamily="2" charset="2"/>
              </a:rPr>
              <a:t>each</a:t>
            </a:r>
            <a:r>
              <a:rPr lang="nl-NL" dirty="0">
                <a:sym typeface="Wingdings" panose="05000000000000000000" pitchFamily="2" charset="2"/>
              </a:rPr>
              <a:t> word, no matter </a:t>
            </a:r>
            <a:r>
              <a:rPr lang="nl-NL" dirty="0" err="1">
                <a:sym typeface="Wingdings" panose="05000000000000000000" pitchFamily="2" charset="2"/>
              </a:rPr>
              <a:t>the</a:t>
            </a:r>
            <a:r>
              <a:rPr lang="nl-NL" dirty="0">
                <a:sym typeface="Wingdings" panose="05000000000000000000" pitchFamily="2" charset="2"/>
              </a:rPr>
              <a:t> context.</a:t>
            </a:r>
          </a:p>
          <a:p>
            <a:pPr marL="0" indent="0">
              <a:buNone/>
            </a:pPr>
            <a:r>
              <a:rPr lang="nl-NL" dirty="0">
                <a:sym typeface="Wingdings" panose="05000000000000000000" pitchFamily="2" charset="2"/>
              </a:rPr>
              <a:t> </a:t>
            </a:r>
          </a:p>
          <a:p>
            <a:pPr marL="0" indent="0">
              <a:buNone/>
            </a:pPr>
            <a:r>
              <a:rPr lang="nl-NL" dirty="0">
                <a:sym typeface="Wingdings" panose="05000000000000000000" pitchFamily="2" charset="2"/>
              </a:rPr>
              <a:t>	</a:t>
            </a:r>
            <a:r>
              <a:rPr lang="nl-NL" b="1" dirty="0">
                <a:sym typeface="Wingdings" panose="05000000000000000000" pitchFamily="2" charset="2"/>
              </a:rPr>
              <a:t> </a:t>
            </a:r>
            <a:r>
              <a:rPr lang="nl-NL" b="1" dirty="0" err="1">
                <a:sym typeface="Wingdings" panose="05000000000000000000" pitchFamily="2" charset="2"/>
              </a:rPr>
              <a:t>There</a:t>
            </a:r>
            <a:r>
              <a:rPr lang="nl-NL" b="1" dirty="0">
                <a:sym typeface="Wingdings" panose="05000000000000000000" pitchFamily="2" charset="2"/>
              </a:rPr>
              <a:t> is no context info, no ‘</a:t>
            </a:r>
            <a:r>
              <a:rPr lang="nl-NL" b="1" dirty="0" err="1">
                <a:sym typeface="Wingdings" panose="05000000000000000000" pitchFamily="2" charset="2"/>
              </a:rPr>
              <a:t>spatial</a:t>
            </a:r>
            <a:r>
              <a:rPr lang="nl-NL" b="1" dirty="0">
                <a:sym typeface="Wingdings" panose="05000000000000000000" pitchFamily="2" charset="2"/>
              </a:rPr>
              <a:t> </a:t>
            </a:r>
            <a:r>
              <a:rPr lang="nl-NL" b="1" dirty="0" err="1">
                <a:sym typeface="Wingdings" panose="05000000000000000000" pitchFamily="2" charset="2"/>
              </a:rPr>
              <a:t>relationship</a:t>
            </a:r>
            <a:r>
              <a:rPr lang="nl-NL" b="1" dirty="0">
                <a:sym typeface="Wingdings" panose="05000000000000000000" pitchFamily="2" charset="2"/>
              </a:rPr>
              <a:t>’ </a:t>
            </a:r>
            <a:r>
              <a:rPr lang="nl-NL" b="1" dirty="0" err="1">
                <a:sym typeface="Wingdings" panose="05000000000000000000" pitchFamily="2" charset="2"/>
              </a:rPr>
              <a:t>between</a:t>
            </a:r>
            <a:r>
              <a:rPr lang="nl-NL" b="1" dirty="0">
                <a:sym typeface="Wingdings" panose="05000000000000000000" pitchFamily="2" charset="2"/>
              </a:rPr>
              <a:t> 			</a:t>
            </a:r>
            <a:r>
              <a:rPr lang="nl-NL" b="1" dirty="0" err="1">
                <a:sym typeface="Wingdings" panose="05000000000000000000" pitchFamily="2" charset="2"/>
              </a:rPr>
              <a:t>the</a:t>
            </a:r>
            <a:r>
              <a:rPr lang="nl-NL" b="1" dirty="0">
                <a:sym typeface="Wingdings" panose="05000000000000000000" pitchFamily="2" charset="2"/>
              </a:rPr>
              <a:t> tokens, no </a:t>
            </a:r>
            <a:r>
              <a:rPr lang="nl-NL" b="1" dirty="0" err="1">
                <a:sym typeface="Wingdings" panose="05000000000000000000" pitchFamily="2" charset="2"/>
              </a:rPr>
              <a:t>simularity</a:t>
            </a:r>
            <a:r>
              <a:rPr lang="nl-NL" b="1" dirty="0">
                <a:sym typeface="Wingdings" panose="05000000000000000000" pitchFamily="2" charset="2"/>
              </a:rPr>
              <a:t> </a:t>
            </a:r>
            <a:r>
              <a:rPr lang="nl-NL" b="1" dirty="0" err="1">
                <a:sym typeface="Wingdings" panose="05000000000000000000" pitchFamily="2" charset="2"/>
              </a:rPr>
              <a:t>measurement</a:t>
            </a:r>
            <a:endParaRPr lang="nl-NL" b="1" dirty="0">
              <a:sym typeface="Wingdings" panose="05000000000000000000" pitchFamily="2" charset="2"/>
            </a:endParaRPr>
          </a:p>
          <a:p>
            <a:pPr marL="0" indent="0">
              <a:buNone/>
            </a:pPr>
            <a:endParaRPr lang="nl-BE" dirty="0"/>
          </a:p>
        </p:txBody>
      </p:sp>
    </p:spTree>
    <p:extLst>
      <p:ext uri="{BB962C8B-B14F-4D97-AF65-F5344CB8AC3E}">
        <p14:creationId xmlns:p14="http://schemas.microsoft.com/office/powerpoint/2010/main" val="656439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CEF78-D3F7-4CA7-93DA-DFA30DBEF6C9}"/>
              </a:ext>
            </a:extLst>
          </p:cNvPr>
          <p:cNvSpPr>
            <a:spLocks noGrp="1"/>
          </p:cNvSpPr>
          <p:nvPr>
            <p:ph type="title"/>
          </p:nvPr>
        </p:nvSpPr>
        <p:spPr/>
        <p:txBody>
          <a:bodyPr/>
          <a:lstStyle/>
          <a:p>
            <a:r>
              <a:rPr lang="nl-NL" dirty="0"/>
              <a:t>Context </a:t>
            </a:r>
            <a:r>
              <a:rPr lang="nl-NL" dirty="0" err="1"/>
              <a:t>Based</a:t>
            </a:r>
            <a:r>
              <a:rPr lang="nl-NL" dirty="0"/>
              <a:t> </a:t>
            </a:r>
            <a:r>
              <a:rPr lang="nl-NL" dirty="0">
                <a:sym typeface="Wingdings" panose="05000000000000000000" pitchFamily="2" charset="2"/>
              </a:rPr>
              <a:t> Word </a:t>
            </a:r>
            <a:r>
              <a:rPr lang="nl-NL" dirty="0" err="1">
                <a:sym typeface="Wingdings" panose="05000000000000000000" pitchFamily="2" charset="2"/>
              </a:rPr>
              <a:t>Vectors</a:t>
            </a:r>
            <a:r>
              <a:rPr lang="nl-NL" dirty="0">
                <a:sym typeface="Wingdings" panose="05000000000000000000" pitchFamily="2" charset="2"/>
              </a:rPr>
              <a:t> (</a:t>
            </a:r>
            <a:r>
              <a:rPr lang="nl-NL" dirty="0" err="1">
                <a:sym typeface="Wingdings" panose="05000000000000000000" pitchFamily="2" charset="2"/>
              </a:rPr>
              <a:t>Neural</a:t>
            </a:r>
            <a:r>
              <a:rPr lang="nl-NL" dirty="0">
                <a:sym typeface="Wingdings" panose="05000000000000000000" pitchFamily="2" charset="2"/>
              </a:rPr>
              <a:t> </a:t>
            </a:r>
            <a:r>
              <a:rPr lang="nl-NL" dirty="0" err="1">
                <a:sym typeface="Wingdings" panose="05000000000000000000" pitchFamily="2" charset="2"/>
              </a:rPr>
              <a:t>Embeddings</a:t>
            </a:r>
            <a:r>
              <a:rPr lang="nl-NL" dirty="0">
                <a:sym typeface="Wingdings" panose="05000000000000000000" pitchFamily="2" charset="2"/>
              </a:rPr>
              <a:t>)</a:t>
            </a:r>
            <a:endParaRPr lang="nl-BE" dirty="0"/>
          </a:p>
        </p:txBody>
      </p:sp>
      <p:pic>
        <p:nvPicPr>
          <p:cNvPr id="4" name="Tijdelijke aanduiding voor inhoud 3">
            <a:extLst>
              <a:ext uri="{FF2B5EF4-FFF2-40B4-BE49-F238E27FC236}">
                <a16:creationId xmlns:a16="http://schemas.microsoft.com/office/drawing/2014/main" id="{2C3D822D-82B7-4A92-885E-DA7F08AF3B11}"/>
              </a:ext>
            </a:extLst>
          </p:cNvPr>
          <p:cNvPicPr>
            <a:picLocks noGrp="1" noChangeAspect="1"/>
          </p:cNvPicPr>
          <p:nvPr>
            <p:ph idx="1"/>
          </p:nvPr>
        </p:nvPicPr>
        <p:blipFill>
          <a:blip r:embed="rId3"/>
          <a:stretch>
            <a:fillRect/>
          </a:stretch>
        </p:blipFill>
        <p:spPr>
          <a:xfrm>
            <a:off x="2209310" y="1825625"/>
            <a:ext cx="7773379" cy="4351338"/>
          </a:xfrm>
          <a:prstGeom prst="rect">
            <a:avLst/>
          </a:prstGeom>
        </p:spPr>
      </p:pic>
    </p:spTree>
    <p:extLst>
      <p:ext uri="{BB962C8B-B14F-4D97-AF65-F5344CB8AC3E}">
        <p14:creationId xmlns:p14="http://schemas.microsoft.com/office/powerpoint/2010/main" val="4059765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E073AA-5E9B-4181-843A-877B64898250}"/>
              </a:ext>
            </a:extLst>
          </p:cNvPr>
          <p:cNvSpPr>
            <a:spLocks noGrp="1"/>
          </p:cNvSpPr>
          <p:nvPr>
            <p:ph type="title"/>
          </p:nvPr>
        </p:nvSpPr>
        <p:spPr/>
        <p:txBody>
          <a:bodyPr/>
          <a:lstStyle/>
          <a:p>
            <a:endParaRPr lang="nl-BE"/>
          </a:p>
        </p:txBody>
      </p:sp>
      <p:pic>
        <p:nvPicPr>
          <p:cNvPr id="5" name="Tijdelijke aanduiding voor inhoud 4">
            <a:extLst>
              <a:ext uri="{FF2B5EF4-FFF2-40B4-BE49-F238E27FC236}">
                <a16:creationId xmlns:a16="http://schemas.microsoft.com/office/drawing/2014/main" id="{9D6151A8-B0D1-408C-A6A9-4B1B73F5C579}"/>
              </a:ext>
            </a:extLst>
          </p:cNvPr>
          <p:cNvPicPr>
            <a:picLocks noGrp="1" noChangeAspect="1"/>
          </p:cNvPicPr>
          <p:nvPr>
            <p:ph idx="1"/>
          </p:nvPr>
        </p:nvPicPr>
        <p:blipFill>
          <a:blip r:embed="rId3"/>
          <a:stretch>
            <a:fillRect/>
          </a:stretch>
        </p:blipFill>
        <p:spPr>
          <a:xfrm>
            <a:off x="838200" y="0"/>
            <a:ext cx="10991850" cy="6152955"/>
          </a:xfrm>
          <a:prstGeom prst="rect">
            <a:avLst/>
          </a:prstGeom>
        </p:spPr>
      </p:pic>
    </p:spTree>
    <p:extLst>
      <p:ext uri="{BB962C8B-B14F-4D97-AF65-F5344CB8AC3E}">
        <p14:creationId xmlns:p14="http://schemas.microsoft.com/office/powerpoint/2010/main" val="2855811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4E3EFB-EF41-4C72-AB95-280EBA1BFB04}"/>
              </a:ext>
            </a:extLst>
          </p:cNvPr>
          <p:cNvSpPr>
            <a:spLocks noGrp="1"/>
          </p:cNvSpPr>
          <p:nvPr>
            <p:ph type="title"/>
          </p:nvPr>
        </p:nvSpPr>
        <p:spPr/>
        <p:txBody>
          <a:bodyPr/>
          <a:lstStyle/>
          <a:p>
            <a:r>
              <a:rPr lang="nl-NL" dirty="0"/>
              <a:t>Word2Vec</a:t>
            </a:r>
            <a:endParaRPr lang="nl-BE" dirty="0"/>
          </a:p>
        </p:txBody>
      </p:sp>
      <p:pic>
        <p:nvPicPr>
          <p:cNvPr id="4" name="Tijdelijke aanduiding voor inhoud 3">
            <a:extLst>
              <a:ext uri="{FF2B5EF4-FFF2-40B4-BE49-F238E27FC236}">
                <a16:creationId xmlns:a16="http://schemas.microsoft.com/office/drawing/2014/main" id="{51EC7559-9B6D-408F-94AB-49FDB95A5B13}"/>
              </a:ext>
            </a:extLst>
          </p:cNvPr>
          <p:cNvPicPr>
            <a:picLocks noGrp="1" noChangeAspect="1"/>
          </p:cNvPicPr>
          <p:nvPr>
            <p:ph idx="1"/>
          </p:nvPr>
        </p:nvPicPr>
        <p:blipFill>
          <a:blip r:embed="rId2"/>
          <a:stretch>
            <a:fillRect/>
          </a:stretch>
        </p:blipFill>
        <p:spPr>
          <a:xfrm>
            <a:off x="2209310" y="1825625"/>
            <a:ext cx="7773379" cy="4351338"/>
          </a:xfrm>
          <a:prstGeom prst="rect">
            <a:avLst/>
          </a:prstGeom>
        </p:spPr>
      </p:pic>
    </p:spTree>
    <p:extLst>
      <p:ext uri="{BB962C8B-B14F-4D97-AF65-F5344CB8AC3E}">
        <p14:creationId xmlns:p14="http://schemas.microsoft.com/office/powerpoint/2010/main" val="3980786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722CC3-405D-4105-9F14-5E852F99326D}"/>
              </a:ext>
            </a:extLst>
          </p:cNvPr>
          <p:cNvSpPr>
            <a:spLocks noGrp="1"/>
          </p:cNvSpPr>
          <p:nvPr>
            <p:ph type="title"/>
          </p:nvPr>
        </p:nvSpPr>
        <p:spPr/>
        <p:txBody>
          <a:bodyPr/>
          <a:lstStyle/>
          <a:p>
            <a:endParaRPr lang="nl-BE"/>
          </a:p>
        </p:txBody>
      </p:sp>
      <p:pic>
        <p:nvPicPr>
          <p:cNvPr id="4" name="Tijdelijke aanduiding voor inhoud 3">
            <a:extLst>
              <a:ext uri="{FF2B5EF4-FFF2-40B4-BE49-F238E27FC236}">
                <a16:creationId xmlns:a16="http://schemas.microsoft.com/office/drawing/2014/main" id="{435FB240-46AE-4F78-A3A3-8099A3A05E7B}"/>
              </a:ext>
            </a:extLst>
          </p:cNvPr>
          <p:cNvPicPr>
            <a:picLocks noGrp="1" noChangeAspect="1"/>
          </p:cNvPicPr>
          <p:nvPr>
            <p:ph idx="1"/>
          </p:nvPr>
        </p:nvPicPr>
        <p:blipFill>
          <a:blip r:embed="rId2"/>
          <a:stretch>
            <a:fillRect/>
          </a:stretch>
        </p:blipFill>
        <p:spPr>
          <a:xfrm>
            <a:off x="838200" y="0"/>
            <a:ext cx="11010626" cy="6163466"/>
          </a:xfrm>
          <a:prstGeom prst="rect">
            <a:avLst/>
          </a:prstGeom>
        </p:spPr>
      </p:pic>
    </p:spTree>
    <p:extLst>
      <p:ext uri="{BB962C8B-B14F-4D97-AF65-F5344CB8AC3E}">
        <p14:creationId xmlns:p14="http://schemas.microsoft.com/office/powerpoint/2010/main" val="3348261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8B8C09-CEE0-4322-9B6C-5838007EF820}"/>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03D7254-FE2F-4F3E-A904-EE362A1816AE}"/>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D659A9BB-3694-47B5-9359-56792E3CE5AC}"/>
              </a:ext>
            </a:extLst>
          </p:cNvPr>
          <p:cNvPicPr>
            <a:picLocks noChangeAspect="1"/>
          </p:cNvPicPr>
          <p:nvPr/>
        </p:nvPicPr>
        <p:blipFill>
          <a:blip r:embed="rId3"/>
          <a:stretch>
            <a:fillRect/>
          </a:stretch>
        </p:blipFill>
        <p:spPr>
          <a:xfrm>
            <a:off x="519600" y="0"/>
            <a:ext cx="11152800" cy="6243051"/>
          </a:xfrm>
          <a:prstGeom prst="rect">
            <a:avLst/>
          </a:prstGeom>
        </p:spPr>
      </p:pic>
    </p:spTree>
    <p:extLst>
      <p:ext uri="{BB962C8B-B14F-4D97-AF65-F5344CB8AC3E}">
        <p14:creationId xmlns:p14="http://schemas.microsoft.com/office/powerpoint/2010/main" val="3231401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E85AAE-DFBF-4800-A0B6-B1F2B23303E2}"/>
              </a:ext>
            </a:extLst>
          </p:cNvPr>
          <p:cNvSpPr>
            <a:spLocks noGrp="1"/>
          </p:cNvSpPr>
          <p:nvPr>
            <p:ph type="title"/>
          </p:nvPr>
        </p:nvSpPr>
        <p:spPr/>
        <p:txBody>
          <a:bodyPr/>
          <a:lstStyle/>
          <a:p>
            <a:r>
              <a:rPr lang="nl-NL" dirty="0"/>
              <a:t>CBOW (</a:t>
            </a:r>
            <a:r>
              <a:rPr lang="nl-NL" dirty="0" err="1"/>
              <a:t>Continous</a:t>
            </a:r>
            <a:r>
              <a:rPr lang="nl-NL" dirty="0"/>
              <a:t> BOW) (Word2Vec)</a:t>
            </a:r>
            <a:endParaRPr lang="nl-BE" dirty="0"/>
          </a:p>
        </p:txBody>
      </p:sp>
      <p:sp>
        <p:nvSpPr>
          <p:cNvPr id="3" name="Tijdelijke aanduiding voor inhoud 2">
            <a:extLst>
              <a:ext uri="{FF2B5EF4-FFF2-40B4-BE49-F238E27FC236}">
                <a16:creationId xmlns:a16="http://schemas.microsoft.com/office/drawing/2014/main" id="{C3E51E22-F7F7-404C-B65B-A879AB040FAF}"/>
              </a:ext>
            </a:extLst>
          </p:cNvPr>
          <p:cNvSpPr>
            <a:spLocks noGrp="1"/>
          </p:cNvSpPr>
          <p:nvPr>
            <p:ph idx="1"/>
          </p:nvPr>
        </p:nvSpPr>
        <p:spPr/>
        <p:txBody>
          <a:bodyPr/>
          <a:lstStyle/>
          <a:p>
            <a:endParaRPr lang="nl-BE"/>
          </a:p>
        </p:txBody>
      </p:sp>
      <p:pic>
        <p:nvPicPr>
          <p:cNvPr id="27652" name="Picture 4">
            <a:extLst>
              <a:ext uri="{FF2B5EF4-FFF2-40B4-BE49-F238E27FC236}">
                <a16:creationId xmlns:a16="http://schemas.microsoft.com/office/drawing/2014/main" id="{13E8ECB8-4BB6-4F62-B6B0-4C3862DEC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553911"/>
            <a:ext cx="5353050" cy="5304089"/>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extLst>
              <a:ext uri="{FF2B5EF4-FFF2-40B4-BE49-F238E27FC236}">
                <a16:creationId xmlns:a16="http://schemas.microsoft.com/office/drawing/2014/main" id="{57A4B202-33DB-4E1D-94DF-28D42E580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475" y="2141286"/>
            <a:ext cx="62484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331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0C0070-43EB-4D05-A059-7EAEB04DE98E}"/>
              </a:ext>
            </a:extLst>
          </p:cNvPr>
          <p:cNvSpPr>
            <a:spLocks noGrp="1"/>
          </p:cNvSpPr>
          <p:nvPr>
            <p:ph type="title"/>
          </p:nvPr>
        </p:nvSpPr>
        <p:spPr/>
        <p:txBody>
          <a:bodyPr/>
          <a:lstStyle/>
          <a:p>
            <a:r>
              <a:rPr lang="nl-NL" dirty="0"/>
              <a:t>Skip-Gram (Word2Vec)</a:t>
            </a:r>
            <a:endParaRPr lang="nl-BE" dirty="0"/>
          </a:p>
        </p:txBody>
      </p:sp>
      <p:sp>
        <p:nvSpPr>
          <p:cNvPr id="3" name="Tijdelijke aanduiding voor inhoud 2">
            <a:extLst>
              <a:ext uri="{FF2B5EF4-FFF2-40B4-BE49-F238E27FC236}">
                <a16:creationId xmlns:a16="http://schemas.microsoft.com/office/drawing/2014/main" id="{DA112FFE-4184-4E95-B302-D762681785C8}"/>
              </a:ext>
            </a:extLst>
          </p:cNvPr>
          <p:cNvSpPr>
            <a:spLocks noGrp="1"/>
          </p:cNvSpPr>
          <p:nvPr>
            <p:ph idx="1"/>
          </p:nvPr>
        </p:nvSpPr>
        <p:spPr/>
        <p:txBody>
          <a:bodyPr/>
          <a:lstStyle/>
          <a:p>
            <a:endParaRPr lang="nl-BE"/>
          </a:p>
        </p:txBody>
      </p:sp>
      <p:pic>
        <p:nvPicPr>
          <p:cNvPr id="28674" name="Picture 2">
            <a:extLst>
              <a:ext uri="{FF2B5EF4-FFF2-40B4-BE49-F238E27FC236}">
                <a16:creationId xmlns:a16="http://schemas.microsoft.com/office/drawing/2014/main" id="{144B469F-FE61-42E4-8186-F0EE07C79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28" b="5843"/>
          <a:stretch/>
        </p:blipFill>
        <p:spPr bwMode="auto">
          <a:xfrm>
            <a:off x="361950" y="1470025"/>
            <a:ext cx="6248400" cy="5387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7A9039A-F87D-465D-A3F8-ADED8C269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5475" y="2141286"/>
            <a:ext cx="62484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697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FB3E7E-5730-4799-877F-AD2DA3F7F5B5}"/>
              </a:ext>
            </a:extLst>
          </p:cNvPr>
          <p:cNvSpPr>
            <a:spLocks noGrp="1"/>
          </p:cNvSpPr>
          <p:nvPr>
            <p:ph type="title"/>
          </p:nvPr>
        </p:nvSpPr>
        <p:spPr/>
        <p:txBody>
          <a:bodyPr/>
          <a:lstStyle/>
          <a:p>
            <a:r>
              <a:rPr lang="nl-NL" dirty="0"/>
              <a:t>Word2Vec</a:t>
            </a:r>
            <a:endParaRPr lang="nl-BE" dirty="0"/>
          </a:p>
        </p:txBody>
      </p:sp>
      <p:sp>
        <p:nvSpPr>
          <p:cNvPr id="3" name="Tijdelijke aanduiding voor inhoud 2">
            <a:extLst>
              <a:ext uri="{FF2B5EF4-FFF2-40B4-BE49-F238E27FC236}">
                <a16:creationId xmlns:a16="http://schemas.microsoft.com/office/drawing/2014/main" id="{47C0D6CE-23DB-4A77-BDEB-C3A7492F62CA}"/>
              </a:ext>
            </a:extLst>
          </p:cNvPr>
          <p:cNvSpPr>
            <a:spLocks noGrp="1"/>
          </p:cNvSpPr>
          <p:nvPr>
            <p:ph idx="1"/>
          </p:nvPr>
        </p:nvSpPr>
        <p:spPr/>
        <p:txBody>
          <a:bodyPr>
            <a:normAutofit lnSpcReduction="10000"/>
          </a:bodyPr>
          <a:lstStyle/>
          <a:p>
            <a:r>
              <a:rPr lang="nl-NL" dirty="0"/>
              <a:t>We gaan een simpel (</a:t>
            </a:r>
            <a:r>
              <a:rPr lang="nl-NL" dirty="0" err="1"/>
              <a:t>shallow</a:t>
            </a:r>
            <a:r>
              <a:rPr lang="nl-NL" dirty="0"/>
              <a:t>) NN trainen </a:t>
            </a:r>
          </a:p>
          <a:p>
            <a:pPr lvl="1"/>
            <a:r>
              <a:rPr lang="nl-NL" dirty="0"/>
              <a:t>met context woorden/tokens, om het </a:t>
            </a:r>
            <a:r>
              <a:rPr lang="nl-NL" dirty="0" err="1"/>
              <a:t>middenste</a:t>
            </a:r>
            <a:r>
              <a:rPr lang="nl-NL" dirty="0"/>
              <a:t> word te voorspellen (CBOW) </a:t>
            </a:r>
            <a:r>
              <a:rPr lang="nl-NL" dirty="0">
                <a:sym typeface="Wingdings" panose="05000000000000000000" pitchFamily="2" charset="2"/>
              </a:rPr>
              <a:t> </a:t>
            </a:r>
            <a:r>
              <a:rPr lang="nl-NL" dirty="0" err="1">
                <a:sym typeface="Wingdings" panose="05000000000000000000" pitchFamily="2" charset="2"/>
              </a:rPr>
              <a:t>softmax</a:t>
            </a:r>
            <a:r>
              <a:rPr lang="nl-NL" dirty="0">
                <a:sym typeface="Wingdings" panose="05000000000000000000" pitchFamily="2" charset="2"/>
              </a:rPr>
              <a:t> </a:t>
            </a:r>
            <a:r>
              <a:rPr lang="nl-NL" dirty="0" err="1">
                <a:sym typeface="Wingdings" panose="05000000000000000000" pitchFamily="2" charset="2"/>
              </a:rPr>
              <a:t>classification</a:t>
            </a:r>
            <a:endParaRPr lang="nl-NL" dirty="0">
              <a:sym typeface="Wingdings" panose="05000000000000000000" pitchFamily="2" charset="2"/>
            </a:endParaRPr>
          </a:p>
          <a:p>
            <a:pPr lvl="1"/>
            <a:r>
              <a:rPr lang="nl-NL" dirty="0">
                <a:sym typeface="Wingdings" panose="05000000000000000000" pitchFamily="2" charset="2"/>
              </a:rPr>
              <a:t>Of, andersom, met een word, en dan moet het de context woorden voorspellen  </a:t>
            </a:r>
            <a:r>
              <a:rPr lang="nl-NL" dirty="0" err="1">
                <a:sym typeface="Wingdings" panose="05000000000000000000" pitchFamily="2" charset="2"/>
              </a:rPr>
              <a:t>multilabel</a:t>
            </a:r>
            <a:r>
              <a:rPr lang="nl-NL" dirty="0">
                <a:sym typeface="Wingdings" panose="05000000000000000000" pitchFamily="2" charset="2"/>
              </a:rPr>
              <a:t> </a:t>
            </a:r>
            <a:r>
              <a:rPr lang="nl-NL" dirty="0" err="1">
                <a:sym typeface="Wingdings" panose="05000000000000000000" pitchFamily="2" charset="2"/>
              </a:rPr>
              <a:t>classification</a:t>
            </a:r>
            <a:r>
              <a:rPr lang="nl-NL" dirty="0">
                <a:sym typeface="Wingdings" panose="05000000000000000000" pitchFamily="2" charset="2"/>
              </a:rPr>
              <a:t> (skip gram)</a:t>
            </a:r>
          </a:p>
          <a:p>
            <a:pPr lvl="1"/>
            <a:endParaRPr lang="nl-NL" dirty="0">
              <a:sym typeface="Wingdings" panose="05000000000000000000" pitchFamily="2" charset="2"/>
            </a:endParaRPr>
          </a:p>
          <a:p>
            <a:r>
              <a:rPr lang="nl-NL" dirty="0">
                <a:sym typeface="Wingdings" panose="05000000000000000000" pitchFamily="2" charset="2"/>
              </a:rPr>
              <a:t>De </a:t>
            </a:r>
            <a:r>
              <a:rPr lang="nl-NL" dirty="0" err="1">
                <a:sym typeface="Wingdings" panose="05000000000000000000" pitchFamily="2" charset="2"/>
              </a:rPr>
              <a:t>weight</a:t>
            </a:r>
            <a:r>
              <a:rPr lang="nl-NL" dirty="0">
                <a:sym typeface="Wingdings" panose="05000000000000000000" pitchFamily="2" charset="2"/>
              </a:rPr>
              <a:t> </a:t>
            </a:r>
            <a:r>
              <a:rPr lang="nl-NL" dirty="0" err="1">
                <a:sym typeface="Wingdings" panose="05000000000000000000" pitchFamily="2" charset="2"/>
              </a:rPr>
              <a:t>vectors</a:t>
            </a:r>
            <a:r>
              <a:rPr lang="nl-NL" dirty="0">
                <a:sym typeface="Wingdings" panose="05000000000000000000" pitchFamily="2" charset="2"/>
              </a:rPr>
              <a:t> van ons getrainde model, zijn dan onze </a:t>
            </a:r>
            <a:r>
              <a:rPr lang="nl-NL" dirty="0" err="1">
                <a:sym typeface="Wingdings" panose="05000000000000000000" pitchFamily="2" charset="2"/>
              </a:rPr>
              <a:t>embedding</a:t>
            </a:r>
            <a:r>
              <a:rPr lang="nl-NL" dirty="0">
                <a:sym typeface="Wingdings" panose="05000000000000000000" pitchFamily="2" charset="2"/>
              </a:rPr>
              <a:t> </a:t>
            </a:r>
            <a:r>
              <a:rPr lang="nl-NL" dirty="0" err="1">
                <a:sym typeface="Wingdings" panose="05000000000000000000" pitchFamily="2" charset="2"/>
              </a:rPr>
              <a:t>vectors</a:t>
            </a:r>
            <a:r>
              <a:rPr lang="nl-NL" dirty="0">
                <a:sym typeface="Wingdings" panose="05000000000000000000" pitchFamily="2" charset="2"/>
              </a:rPr>
              <a:t>, onze word </a:t>
            </a:r>
            <a:r>
              <a:rPr lang="nl-NL" dirty="0" err="1">
                <a:sym typeface="Wingdings" panose="05000000000000000000" pitchFamily="2" charset="2"/>
              </a:rPr>
              <a:t>vectors</a:t>
            </a:r>
            <a:endParaRPr lang="nl-NL" dirty="0">
              <a:sym typeface="Wingdings" panose="05000000000000000000" pitchFamily="2" charset="2"/>
            </a:endParaRPr>
          </a:p>
          <a:p>
            <a:r>
              <a:rPr lang="nl-NL" dirty="0">
                <a:sym typeface="Wingdings" panose="05000000000000000000" pitchFamily="2" charset="2"/>
              </a:rPr>
              <a:t>Kan dus ge-pre-</a:t>
            </a:r>
            <a:r>
              <a:rPr lang="nl-NL" dirty="0" err="1">
                <a:sym typeface="Wingdings" panose="05000000000000000000" pitchFamily="2" charset="2"/>
              </a:rPr>
              <a:t>trained</a:t>
            </a:r>
            <a:r>
              <a:rPr lang="nl-NL" dirty="0">
                <a:sym typeface="Wingdings" panose="05000000000000000000" pitchFamily="2" charset="2"/>
              </a:rPr>
              <a:t> worden op groot corpus, zodat we </a:t>
            </a:r>
            <a:r>
              <a:rPr lang="nl-NL" b="1" dirty="0" err="1">
                <a:sym typeface="Wingdings" panose="05000000000000000000" pitchFamily="2" charset="2"/>
              </a:rPr>
              <a:t>pretrained</a:t>
            </a:r>
            <a:r>
              <a:rPr lang="nl-NL" b="1" dirty="0">
                <a:sym typeface="Wingdings" panose="05000000000000000000" pitchFamily="2" charset="2"/>
              </a:rPr>
              <a:t> word </a:t>
            </a:r>
            <a:r>
              <a:rPr lang="nl-NL" b="1" dirty="0" err="1">
                <a:sym typeface="Wingdings" panose="05000000000000000000" pitchFamily="2" charset="2"/>
              </a:rPr>
              <a:t>embeddings</a:t>
            </a:r>
            <a:r>
              <a:rPr lang="nl-NL" b="1" dirty="0">
                <a:sym typeface="Wingdings" panose="05000000000000000000" pitchFamily="2" charset="2"/>
              </a:rPr>
              <a:t> kunnen gebruiken!</a:t>
            </a:r>
          </a:p>
          <a:p>
            <a:r>
              <a:rPr lang="nl-NL" dirty="0">
                <a:sym typeface="Wingdings" panose="05000000000000000000" pitchFamily="2" charset="2"/>
              </a:rPr>
              <a:t>Meest bekende: Word2Vec. Andere opties: </a:t>
            </a:r>
            <a:r>
              <a:rPr lang="nl-NL" dirty="0" err="1">
                <a:sym typeface="Wingdings" panose="05000000000000000000" pitchFamily="2" charset="2"/>
              </a:rPr>
              <a:t>Glove</a:t>
            </a:r>
            <a:r>
              <a:rPr lang="nl-NL" dirty="0">
                <a:sym typeface="Wingdings" panose="05000000000000000000" pitchFamily="2" charset="2"/>
              </a:rPr>
              <a:t>, of </a:t>
            </a:r>
            <a:r>
              <a:rPr lang="nl-NL" dirty="0" err="1">
                <a:sym typeface="Wingdings" panose="05000000000000000000" pitchFamily="2" charset="2"/>
              </a:rPr>
              <a:t>FastText</a:t>
            </a:r>
            <a:endParaRPr lang="nl-BE" dirty="0"/>
          </a:p>
        </p:txBody>
      </p:sp>
    </p:spTree>
    <p:extLst>
      <p:ext uri="{BB962C8B-B14F-4D97-AF65-F5344CB8AC3E}">
        <p14:creationId xmlns:p14="http://schemas.microsoft.com/office/powerpoint/2010/main" val="1548408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CC0455-9450-4FB1-BE60-ECE8C5BA24AC}"/>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52841FEC-F22E-41C2-BB23-07104792E2F7}"/>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E31875DD-C333-4B28-AA0B-512D6FBBAD38}"/>
              </a:ext>
            </a:extLst>
          </p:cNvPr>
          <p:cNvPicPr>
            <a:picLocks noChangeAspect="1"/>
          </p:cNvPicPr>
          <p:nvPr/>
        </p:nvPicPr>
        <p:blipFill>
          <a:blip r:embed="rId2"/>
          <a:stretch>
            <a:fillRect/>
          </a:stretch>
        </p:blipFill>
        <p:spPr>
          <a:xfrm>
            <a:off x="1039199" y="598333"/>
            <a:ext cx="10113601" cy="5661334"/>
          </a:xfrm>
          <a:prstGeom prst="rect">
            <a:avLst/>
          </a:prstGeom>
        </p:spPr>
      </p:pic>
    </p:spTree>
    <p:extLst>
      <p:ext uri="{BB962C8B-B14F-4D97-AF65-F5344CB8AC3E}">
        <p14:creationId xmlns:p14="http://schemas.microsoft.com/office/powerpoint/2010/main" val="2276369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A0BDC-F826-4035-99F6-E0421EAA6FE6}"/>
              </a:ext>
            </a:extLst>
          </p:cNvPr>
          <p:cNvSpPr>
            <a:spLocks noGrp="1"/>
          </p:cNvSpPr>
          <p:nvPr>
            <p:ph type="title"/>
          </p:nvPr>
        </p:nvSpPr>
        <p:spPr>
          <a:xfrm>
            <a:off x="5105400" y="365125"/>
            <a:ext cx="6248400" cy="1325563"/>
          </a:xfrm>
        </p:spPr>
        <p:txBody>
          <a:bodyPr/>
          <a:lstStyle/>
          <a:p>
            <a:r>
              <a:rPr lang="nl-NL" dirty="0">
                <a:sym typeface="Wingdings" panose="05000000000000000000" pitchFamily="2" charset="2"/>
              </a:rPr>
              <a:t></a:t>
            </a:r>
            <a:endParaRPr lang="nl-BE" dirty="0"/>
          </a:p>
        </p:txBody>
      </p:sp>
      <p:sp>
        <p:nvSpPr>
          <p:cNvPr id="3" name="Tijdelijke aanduiding voor inhoud 2">
            <a:extLst>
              <a:ext uri="{FF2B5EF4-FFF2-40B4-BE49-F238E27FC236}">
                <a16:creationId xmlns:a16="http://schemas.microsoft.com/office/drawing/2014/main" id="{41D8E958-036A-47D4-9842-B64EC7AD291D}"/>
              </a:ext>
            </a:extLst>
          </p:cNvPr>
          <p:cNvSpPr>
            <a:spLocks noGrp="1"/>
          </p:cNvSpPr>
          <p:nvPr>
            <p:ph idx="1"/>
          </p:nvPr>
        </p:nvSpPr>
        <p:spPr>
          <a:xfrm>
            <a:off x="838200" y="2247900"/>
            <a:ext cx="10515600" cy="3929062"/>
          </a:xfrm>
        </p:spPr>
        <p:txBody>
          <a:bodyPr/>
          <a:lstStyle/>
          <a:p>
            <a:pPr marL="0" indent="0">
              <a:buNone/>
            </a:pPr>
            <a:r>
              <a:rPr lang="nl-NL" dirty="0" err="1"/>
              <a:t>Reasoning</a:t>
            </a:r>
            <a:r>
              <a:rPr lang="nl-NL" dirty="0"/>
              <a:t> </a:t>
            </a:r>
            <a:r>
              <a:rPr lang="nl-NL" dirty="0" err="1"/>
              <a:t>with</a:t>
            </a:r>
            <a:r>
              <a:rPr lang="nl-NL" dirty="0"/>
              <a:t> Word </a:t>
            </a:r>
            <a:r>
              <a:rPr lang="nl-NL" dirty="0" err="1"/>
              <a:t>Vectors</a:t>
            </a:r>
            <a:r>
              <a:rPr lang="nl-NL" dirty="0"/>
              <a:t> (</a:t>
            </a:r>
            <a:r>
              <a:rPr lang="nl-NL" dirty="0" err="1"/>
              <a:t>embeddings</a:t>
            </a:r>
            <a:r>
              <a:rPr lang="nl-NL" dirty="0"/>
              <a:t>)</a:t>
            </a:r>
            <a:endParaRPr lang="nl-BE" dirty="0"/>
          </a:p>
        </p:txBody>
      </p:sp>
      <p:pic>
        <p:nvPicPr>
          <p:cNvPr id="29698" name="Picture 2">
            <a:extLst>
              <a:ext uri="{FF2B5EF4-FFF2-40B4-BE49-F238E27FC236}">
                <a16:creationId xmlns:a16="http://schemas.microsoft.com/office/drawing/2014/main" id="{7390C0DC-BE31-4C64-B8E5-A7946C7BB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9905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271FFE06-25F9-4306-A4B2-55CCBF47A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0"/>
            <a:ext cx="62484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a:extLst>
              <a:ext uri="{FF2B5EF4-FFF2-40B4-BE49-F238E27FC236}">
                <a16:creationId xmlns:a16="http://schemas.microsoft.com/office/drawing/2014/main" id="{12FC22EB-B039-4E8C-ADC5-EA89BB1A0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61" y="2705101"/>
            <a:ext cx="2667164" cy="2076450"/>
          </a:xfrm>
          <a:prstGeom prst="rect">
            <a:avLst/>
          </a:prstGeom>
          <a:noFill/>
          <a:extLst>
            <a:ext uri="{909E8E84-426E-40DD-AFC4-6F175D3DCCD1}">
              <a14:hiddenFill xmlns:a14="http://schemas.microsoft.com/office/drawing/2010/main">
                <a:solidFill>
                  <a:srgbClr val="FFFFFF"/>
                </a:solidFill>
              </a14:hiddenFill>
            </a:ext>
          </a:extLst>
        </p:spPr>
      </p:pic>
      <p:pic>
        <p:nvPicPr>
          <p:cNvPr id="29704" name="Picture 8">
            <a:extLst>
              <a:ext uri="{FF2B5EF4-FFF2-40B4-BE49-F238E27FC236}">
                <a16:creationId xmlns:a16="http://schemas.microsoft.com/office/drawing/2014/main" id="{4316A43C-5B50-4CD2-9F90-DB5F815861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2701665"/>
            <a:ext cx="2838450" cy="2093938"/>
          </a:xfrm>
          <a:prstGeom prst="rect">
            <a:avLst/>
          </a:prstGeom>
          <a:noFill/>
          <a:extLst>
            <a:ext uri="{909E8E84-426E-40DD-AFC4-6F175D3DCCD1}">
              <a14:hiddenFill xmlns:a14="http://schemas.microsoft.com/office/drawing/2010/main">
                <a:solidFill>
                  <a:srgbClr val="FFFFFF"/>
                </a:solidFill>
              </a14:hiddenFill>
            </a:ext>
          </a:extLst>
        </p:spPr>
      </p:pic>
      <p:pic>
        <p:nvPicPr>
          <p:cNvPr id="29706" name="Picture 10">
            <a:extLst>
              <a:ext uri="{FF2B5EF4-FFF2-40B4-BE49-F238E27FC236}">
                <a16:creationId xmlns:a16="http://schemas.microsoft.com/office/drawing/2014/main" id="{F72032F2-597C-4EC0-A1E9-2D7CC5C11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6540" y="2805112"/>
            <a:ext cx="3042201" cy="1766888"/>
          </a:xfrm>
          <a:prstGeom prst="rect">
            <a:avLst/>
          </a:prstGeom>
          <a:noFill/>
          <a:extLst>
            <a:ext uri="{909E8E84-426E-40DD-AFC4-6F175D3DCCD1}">
              <a14:hiddenFill xmlns:a14="http://schemas.microsoft.com/office/drawing/2010/main">
                <a:solidFill>
                  <a:srgbClr val="FFFFFF"/>
                </a:solidFill>
              </a14:hiddenFill>
            </a:ext>
          </a:extLst>
        </p:spPr>
      </p:pic>
      <p:pic>
        <p:nvPicPr>
          <p:cNvPr id="29708" name="Picture 12">
            <a:extLst>
              <a:ext uri="{FF2B5EF4-FFF2-40B4-BE49-F238E27FC236}">
                <a16:creationId xmlns:a16="http://schemas.microsoft.com/office/drawing/2014/main" id="{3BB128F9-988A-4BE5-819C-46E9596BF5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8741" y="2805112"/>
            <a:ext cx="3175558" cy="176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867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F9F1D-281F-41FC-9577-6628E9D0E3D4}"/>
              </a:ext>
            </a:extLst>
          </p:cNvPr>
          <p:cNvSpPr>
            <a:spLocks noGrp="1"/>
          </p:cNvSpPr>
          <p:nvPr>
            <p:ph type="title"/>
          </p:nvPr>
        </p:nvSpPr>
        <p:spPr/>
        <p:txBody>
          <a:bodyPr/>
          <a:lstStyle/>
          <a:p>
            <a:r>
              <a:rPr lang="nl-NL" dirty="0"/>
              <a:t>Word2Vec</a:t>
            </a:r>
            <a:endParaRPr lang="nl-BE" dirty="0"/>
          </a:p>
        </p:txBody>
      </p:sp>
      <p:sp>
        <p:nvSpPr>
          <p:cNvPr id="3" name="Tijdelijke aanduiding voor inhoud 2">
            <a:extLst>
              <a:ext uri="{FF2B5EF4-FFF2-40B4-BE49-F238E27FC236}">
                <a16:creationId xmlns:a16="http://schemas.microsoft.com/office/drawing/2014/main" id="{C3DEBAFB-CB81-4973-B00F-22CAB30CE8B5}"/>
              </a:ext>
            </a:extLst>
          </p:cNvPr>
          <p:cNvSpPr>
            <a:spLocks noGrp="1"/>
          </p:cNvSpPr>
          <p:nvPr>
            <p:ph idx="1"/>
          </p:nvPr>
        </p:nvSpPr>
        <p:spPr/>
        <p:txBody>
          <a:bodyPr/>
          <a:lstStyle/>
          <a:p>
            <a:endParaRPr lang="nl-BE"/>
          </a:p>
        </p:txBody>
      </p:sp>
      <p:pic>
        <p:nvPicPr>
          <p:cNvPr id="30722" name="Picture 2">
            <a:extLst>
              <a:ext uri="{FF2B5EF4-FFF2-40B4-BE49-F238E27FC236}">
                <a16:creationId xmlns:a16="http://schemas.microsoft.com/office/drawing/2014/main" id="{773C4CC0-605C-4F8D-B532-E30DDD317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21" y="1765301"/>
            <a:ext cx="624840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8FC72C72-6555-408C-8C0B-BD3AC4C4C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145" y="592931"/>
            <a:ext cx="5636855" cy="4038600"/>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a:extLst>
              <a:ext uri="{FF2B5EF4-FFF2-40B4-BE49-F238E27FC236}">
                <a16:creationId xmlns:a16="http://schemas.microsoft.com/office/drawing/2014/main" id="{BB100DB1-4649-4120-A56A-608F0E920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50" y="5035550"/>
            <a:ext cx="6248400"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94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37E7B4-F8CD-4D96-AA17-6088317C5D51}"/>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AD132BBF-59ED-421F-A24F-BB7A28D8789C}"/>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09E9E30F-ECD5-444A-85AE-306960D669A1}"/>
              </a:ext>
            </a:extLst>
          </p:cNvPr>
          <p:cNvPicPr>
            <a:picLocks noChangeAspect="1"/>
          </p:cNvPicPr>
          <p:nvPr/>
        </p:nvPicPr>
        <p:blipFill>
          <a:blip r:embed="rId2"/>
          <a:stretch>
            <a:fillRect/>
          </a:stretch>
        </p:blipFill>
        <p:spPr>
          <a:xfrm>
            <a:off x="1039199" y="598333"/>
            <a:ext cx="10113601" cy="5661334"/>
          </a:xfrm>
          <a:prstGeom prst="rect">
            <a:avLst/>
          </a:prstGeom>
        </p:spPr>
      </p:pic>
    </p:spTree>
    <p:extLst>
      <p:ext uri="{BB962C8B-B14F-4D97-AF65-F5344CB8AC3E}">
        <p14:creationId xmlns:p14="http://schemas.microsoft.com/office/powerpoint/2010/main" val="1269863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D7BD4-97DF-416C-B47F-560FBB8E89AE}"/>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AA06FFB-361B-42E2-88C2-202DAC88272C}"/>
              </a:ext>
            </a:extLst>
          </p:cNvPr>
          <p:cNvSpPr>
            <a:spLocks noGrp="1"/>
          </p:cNvSpPr>
          <p:nvPr>
            <p:ph idx="1"/>
          </p:nvPr>
        </p:nvSpPr>
        <p:spPr/>
        <p:txBody>
          <a:bodyPr/>
          <a:lstStyle/>
          <a:p>
            <a:endParaRPr lang="nl-BE"/>
          </a:p>
        </p:txBody>
      </p:sp>
      <p:pic>
        <p:nvPicPr>
          <p:cNvPr id="6146" name="Picture 2" descr="Gerelateerde afbeelding">
            <a:extLst>
              <a:ext uri="{FF2B5EF4-FFF2-40B4-BE49-F238E27FC236}">
                <a16:creationId xmlns:a16="http://schemas.microsoft.com/office/drawing/2014/main" id="{5E516897-7607-4367-9F70-EA2BD8785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5463"/>
            <a:ext cx="12192000" cy="565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92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8D6616-D74C-4479-9010-E702380ED915}"/>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C07B651E-1ECC-46BA-9C27-47F14BF9EF8B}"/>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8D82F68A-92A9-4763-874A-731B7B515826}"/>
              </a:ext>
            </a:extLst>
          </p:cNvPr>
          <p:cNvPicPr>
            <a:picLocks noChangeAspect="1"/>
          </p:cNvPicPr>
          <p:nvPr/>
        </p:nvPicPr>
        <p:blipFill>
          <a:blip r:embed="rId3"/>
          <a:stretch>
            <a:fillRect/>
          </a:stretch>
        </p:blipFill>
        <p:spPr>
          <a:xfrm>
            <a:off x="1606445" y="0"/>
            <a:ext cx="8979109" cy="6858000"/>
          </a:xfrm>
          <a:prstGeom prst="rect">
            <a:avLst/>
          </a:prstGeom>
        </p:spPr>
      </p:pic>
    </p:spTree>
    <p:extLst>
      <p:ext uri="{BB962C8B-B14F-4D97-AF65-F5344CB8AC3E}">
        <p14:creationId xmlns:p14="http://schemas.microsoft.com/office/powerpoint/2010/main" val="2523531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D96863-73FB-4200-B1C5-591B607DD1ED}"/>
              </a:ext>
            </a:extLst>
          </p:cNvPr>
          <p:cNvSpPr>
            <a:spLocks noGrp="1"/>
          </p:cNvSpPr>
          <p:nvPr>
            <p:ph type="title"/>
          </p:nvPr>
        </p:nvSpPr>
        <p:spPr/>
        <p:txBody>
          <a:bodyPr/>
          <a:lstStyle/>
          <a:p>
            <a:r>
              <a:rPr lang="nl-NL" dirty="0"/>
              <a:t>Language Model (LM)</a:t>
            </a:r>
            <a:endParaRPr lang="nl-BE" dirty="0"/>
          </a:p>
        </p:txBody>
      </p:sp>
      <p:sp>
        <p:nvSpPr>
          <p:cNvPr id="3" name="Tijdelijke aanduiding voor inhoud 2">
            <a:extLst>
              <a:ext uri="{FF2B5EF4-FFF2-40B4-BE49-F238E27FC236}">
                <a16:creationId xmlns:a16="http://schemas.microsoft.com/office/drawing/2014/main" id="{DE67B336-475A-4254-8BA2-74B680481234}"/>
              </a:ext>
            </a:extLst>
          </p:cNvPr>
          <p:cNvSpPr>
            <a:spLocks noGrp="1"/>
          </p:cNvSpPr>
          <p:nvPr>
            <p:ph idx="1"/>
          </p:nvPr>
        </p:nvSpPr>
        <p:spPr/>
        <p:txBody>
          <a:bodyPr/>
          <a:lstStyle/>
          <a:p>
            <a:r>
              <a:rPr lang="nl-NL" dirty="0"/>
              <a:t>Word </a:t>
            </a:r>
            <a:r>
              <a:rPr lang="nl-NL" dirty="0" err="1"/>
              <a:t>Embeddings</a:t>
            </a:r>
            <a:r>
              <a:rPr lang="nl-NL" dirty="0"/>
              <a:t> </a:t>
            </a:r>
            <a:r>
              <a:rPr lang="nl-NL" dirty="0" err="1"/>
              <a:t>give</a:t>
            </a:r>
            <a:r>
              <a:rPr lang="nl-NL" dirty="0"/>
              <a:t> </a:t>
            </a:r>
            <a:r>
              <a:rPr lang="nl-NL" dirty="0" err="1"/>
              <a:t>rise</a:t>
            </a:r>
            <a:r>
              <a:rPr lang="nl-NL" dirty="0"/>
              <a:t> </a:t>
            </a:r>
            <a:r>
              <a:rPr lang="nl-NL" dirty="0" err="1"/>
              <a:t>to</a:t>
            </a:r>
            <a:r>
              <a:rPr lang="nl-NL" dirty="0"/>
              <a:t> </a:t>
            </a:r>
            <a:r>
              <a:rPr lang="nl-NL" dirty="0" err="1"/>
              <a:t>the</a:t>
            </a:r>
            <a:r>
              <a:rPr lang="nl-NL" dirty="0"/>
              <a:t> concept of Language </a:t>
            </a:r>
            <a:r>
              <a:rPr lang="nl-NL" dirty="0" err="1"/>
              <a:t>Models</a:t>
            </a:r>
            <a:endParaRPr lang="nl-NL" dirty="0"/>
          </a:p>
          <a:p>
            <a:pPr lvl="1"/>
            <a:r>
              <a:rPr lang="nl-NL" dirty="0" err="1"/>
              <a:t>A.k.a</a:t>
            </a:r>
            <a:r>
              <a:rPr lang="nl-NL" dirty="0"/>
              <a:t>. a </a:t>
            </a:r>
            <a:r>
              <a:rPr lang="nl-NL" dirty="0" err="1"/>
              <a:t>probability</a:t>
            </a:r>
            <a:r>
              <a:rPr lang="nl-NL" dirty="0"/>
              <a:t> </a:t>
            </a:r>
            <a:r>
              <a:rPr lang="nl-NL" dirty="0" err="1"/>
              <a:t>distribution</a:t>
            </a:r>
            <a:r>
              <a:rPr lang="nl-NL" dirty="0"/>
              <a:t> over </a:t>
            </a:r>
            <a:r>
              <a:rPr lang="nl-NL" dirty="0" err="1"/>
              <a:t>all</a:t>
            </a:r>
            <a:r>
              <a:rPr lang="nl-NL" dirty="0"/>
              <a:t> </a:t>
            </a:r>
            <a:r>
              <a:rPr lang="nl-NL" dirty="0" err="1"/>
              <a:t>your</a:t>
            </a:r>
            <a:r>
              <a:rPr lang="nl-NL" dirty="0"/>
              <a:t> tokens, </a:t>
            </a:r>
            <a:r>
              <a:rPr lang="nl-NL" dirty="0" err="1"/>
              <a:t>your</a:t>
            </a:r>
            <a:r>
              <a:rPr lang="nl-NL" dirty="0"/>
              <a:t> </a:t>
            </a:r>
            <a:r>
              <a:rPr lang="nl-NL" dirty="0" err="1"/>
              <a:t>vocab</a:t>
            </a:r>
            <a:endParaRPr lang="nl-NL" dirty="0"/>
          </a:p>
          <a:p>
            <a:pPr lvl="1"/>
            <a:r>
              <a:rPr lang="nl-NL" dirty="0" err="1"/>
              <a:t>Typically</a:t>
            </a:r>
            <a:r>
              <a:rPr lang="nl-NL" dirty="0"/>
              <a:t>, </a:t>
            </a:r>
            <a:r>
              <a:rPr lang="nl-NL" dirty="0" err="1"/>
              <a:t>can</a:t>
            </a:r>
            <a:r>
              <a:rPr lang="nl-NL" dirty="0"/>
              <a:t> </a:t>
            </a:r>
            <a:r>
              <a:rPr lang="nl-NL" dirty="0" err="1"/>
              <a:t>predict</a:t>
            </a:r>
            <a:r>
              <a:rPr lang="nl-NL" dirty="0"/>
              <a:t> </a:t>
            </a:r>
            <a:r>
              <a:rPr lang="nl-NL" dirty="0" err="1"/>
              <a:t>the</a:t>
            </a:r>
            <a:r>
              <a:rPr lang="nl-NL" dirty="0"/>
              <a:t> most </a:t>
            </a:r>
            <a:r>
              <a:rPr lang="nl-NL" dirty="0" err="1"/>
              <a:t>probable</a:t>
            </a:r>
            <a:r>
              <a:rPr lang="nl-NL" dirty="0"/>
              <a:t> next word/token in a </a:t>
            </a:r>
            <a:r>
              <a:rPr lang="nl-NL" dirty="0" err="1"/>
              <a:t>sequence</a:t>
            </a:r>
            <a:endParaRPr lang="nl-NL" dirty="0"/>
          </a:p>
          <a:p>
            <a:pPr lvl="1"/>
            <a:r>
              <a:rPr lang="nl-NL" dirty="0"/>
              <a:t>Language Model is a kind of ‘model’ </a:t>
            </a:r>
            <a:r>
              <a:rPr lang="nl-NL" dirty="0" err="1"/>
              <a:t>that</a:t>
            </a:r>
            <a:r>
              <a:rPr lang="nl-NL" dirty="0"/>
              <a:t> </a:t>
            </a:r>
            <a:r>
              <a:rPr lang="nl-NL" dirty="0" err="1"/>
              <a:t>understand</a:t>
            </a:r>
            <a:r>
              <a:rPr lang="nl-NL" dirty="0"/>
              <a:t> </a:t>
            </a:r>
            <a:r>
              <a:rPr lang="nl-NL" dirty="0" err="1"/>
              <a:t>the</a:t>
            </a:r>
            <a:r>
              <a:rPr lang="nl-NL" dirty="0"/>
              <a:t> </a:t>
            </a:r>
            <a:r>
              <a:rPr lang="nl-NL" dirty="0" err="1"/>
              <a:t>given</a:t>
            </a:r>
            <a:r>
              <a:rPr lang="nl-NL" dirty="0"/>
              <a:t> </a:t>
            </a:r>
            <a:r>
              <a:rPr lang="nl-NL" dirty="0" err="1"/>
              <a:t>language</a:t>
            </a:r>
            <a:r>
              <a:rPr lang="nl-NL" dirty="0"/>
              <a:t> (corpus). Understand </a:t>
            </a:r>
            <a:r>
              <a:rPr lang="nl-NL" dirty="0" err="1"/>
              <a:t>relationships</a:t>
            </a:r>
            <a:r>
              <a:rPr lang="nl-NL" dirty="0"/>
              <a:t> </a:t>
            </a:r>
            <a:r>
              <a:rPr lang="nl-NL" dirty="0" err="1"/>
              <a:t>between</a:t>
            </a:r>
            <a:r>
              <a:rPr lang="nl-NL" dirty="0"/>
              <a:t> </a:t>
            </a:r>
            <a:r>
              <a:rPr lang="nl-NL" dirty="0" err="1"/>
              <a:t>the</a:t>
            </a:r>
            <a:r>
              <a:rPr lang="nl-NL" dirty="0"/>
              <a:t> </a:t>
            </a:r>
            <a:r>
              <a:rPr lang="nl-NL" dirty="0" err="1"/>
              <a:t>words</a:t>
            </a:r>
            <a:r>
              <a:rPr lang="nl-NL" dirty="0"/>
              <a:t>/tokens</a:t>
            </a:r>
          </a:p>
          <a:p>
            <a:pPr lvl="1"/>
            <a:endParaRPr lang="nl-NL" dirty="0"/>
          </a:p>
          <a:p>
            <a:r>
              <a:rPr lang="nl-BE" dirty="0"/>
              <a:t>LM is </a:t>
            </a:r>
            <a:r>
              <a:rPr lang="nl-BE" dirty="0" err="1"/>
              <a:t>the</a:t>
            </a:r>
            <a:r>
              <a:rPr lang="nl-BE" dirty="0"/>
              <a:t> basis of </a:t>
            </a:r>
            <a:r>
              <a:rPr lang="nl-BE" dirty="0" err="1"/>
              <a:t>all</a:t>
            </a:r>
            <a:r>
              <a:rPr lang="nl-BE" dirty="0"/>
              <a:t> kinds of </a:t>
            </a:r>
            <a:r>
              <a:rPr lang="nl-BE" dirty="0" err="1"/>
              <a:t>need</a:t>
            </a:r>
            <a:r>
              <a:rPr lang="nl-BE" dirty="0"/>
              <a:t> stuff in NLP: </a:t>
            </a:r>
            <a:r>
              <a:rPr lang="nl-BE" dirty="0" err="1"/>
              <a:t>encoding</a:t>
            </a:r>
            <a:r>
              <a:rPr lang="nl-BE" dirty="0"/>
              <a:t>/</a:t>
            </a:r>
            <a:r>
              <a:rPr lang="nl-BE" dirty="0" err="1"/>
              <a:t>decoding</a:t>
            </a:r>
            <a:r>
              <a:rPr lang="nl-BE" dirty="0"/>
              <a:t>, </a:t>
            </a:r>
            <a:r>
              <a:rPr lang="nl-BE" dirty="0" err="1"/>
              <a:t>translations</a:t>
            </a:r>
            <a:r>
              <a:rPr lang="nl-BE" dirty="0"/>
              <a:t>, </a:t>
            </a:r>
            <a:r>
              <a:rPr lang="nl-BE" dirty="0" err="1"/>
              <a:t>summarizations</a:t>
            </a:r>
            <a:r>
              <a:rPr lang="nl-BE" dirty="0"/>
              <a:t>,…</a:t>
            </a:r>
          </a:p>
        </p:txBody>
      </p:sp>
    </p:spTree>
    <p:extLst>
      <p:ext uri="{BB962C8B-B14F-4D97-AF65-F5344CB8AC3E}">
        <p14:creationId xmlns:p14="http://schemas.microsoft.com/office/powerpoint/2010/main" val="530019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6DF390-49F3-46B0-83BB-F4A948C9EE60}"/>
              </a:ext>
            </a:extLst>
          </p:cNvPr>
          <p:cNvSpPr>
            <a:spLocks noGrp="1"/>
          </p:cNvSpPr>
          <p:nvPr>
            <p:ph type="title"/>
          </p:nvPr>
        </p:nvSpPr>
        <p:spPr/>
        <p:txBody>
          <a:bodyPr/>
          <a:lstStyle/>
          <a:p>
            <a:r>
              <a:rPr lang="nl-NL" dirty="0" err="1"/>
              <a:t>Markov</a:t>
            </a:r>
            <a:r>
              <a:rPr lang="nl-NL" dirty="0"/>
              <a:t> model</a:t>
            </a:r>
            <a:endParaRPr lang="nl-BE" dirty="0"/>
          </a:p>
        </p:txBody>
      </p:sp>
      <p:sp>
        <p:nvSpPr>
          <p:cNvPr id="3" name="Tijdelijke aanduiding voor inhoud 2">
            <a:extLst>
              <a:ext uri="{FF2B5EF4-FFF2-40B4-BE49-F238E27FC236}">
                <a16:creationId xmlns:a16="http://schemas.microsoft.com/office/drawing/2014/main" id="{7CF566F1-1F41-42E5-9E7D-6787518530FE}"/>
              </a:ext>
            </a:extLst>
          </p:cNvPr>
          <p:cNvSpPr>
            <a:spLocks noGrp="1"/>
          </p:cNvSpPr>
          <p:nvPr>
            <p:ph idx="1"/>
          </p:nvPr>
        </p:nvSpPr>
        <p:spPr>
          <a:xfrm>
            <a:off x="838200" y="1825625"/>
            <a:ext cx="5581650" cy="4351338"/>
          </a:xfrm>
        </p:spPr>
        <p:txBody>
          <a:bodyPr>
            <a:normAutofit fontScale="92500" lnSpcReduction="20000"/>
          </a:bodyPr>
          <a:lstStyle/>
          <a:p>
            <a:r>
              <a:rPr lang="nl-NL" dirty="0" err="1"/>
              <a:t>Markov</a:t>
            </a:r>
            <a:r>
              <a:rPr lang="nl-NL" dirty="0"/>
              <a:t>’ model: most </a:t>
            </a:r>
            <a:r>
              <a:rPr lang="nl-NL" dirty="0" err="1"/>
              <a:t>probable</a:t>
            </a:r>
            <a:r>
              <a:rPr lang="nl-NL" dirty="0"/>
              <a:t> next word, </a:t>
            </a:r>
            <a:r>
              <a:rPr lang="nl-NL" dirty="0" err="1"/>
              <a:t>given</a:t>
            </a:r>
            <a:r>
              <a:rPr lang="nl-NL" dirty="0"/>
              <a:t> </a:t>
            </a:r>
            <a:r>
              <a:rPr lang="nl-NL" dirty="0" err="1"/>
              <a:t>the</a:t>
            </a:r>
            <a:r>
              <a:rPr lang="nl-NL" dirty="0"/>
              <a:t> </a:t>
            </a:r>
            <a:r>
              <a:rPr lang="nl-NL" dirty="0" err="1"/>
              <a:t>previous</a:t>
            </a:r>
            <a:r>
              <a:rPr lang="nl-NL" dirty="0"/>
              <a:t> (or </a:t>
            </a:r>
            <a:r>
              <a:rPr lang="nl-NL" dirty="0" err="1"/>
              <a:t>the</a:t>
            </a:r>
            <a:r>
              <a:rPr lang="nl-NL" dirty="0"/>
              <a:t> </a:t>
            </a:r>
            <a:r>
              <a:rPr lang="nl-NL" dirty="0" err="1"/>
              <a:t>previous</a:t>
            </a:r>
            <a:r>
              <a:rPr lang="nl-NL" dirty="0"/>
              <a:t> 2) </a:t>
            </a:r>
            <a:r>
              <a:rPr lang="nl-NL" dirty="0" err="1"/>
              <a:t>words</a:t>
            </a:r>
            <a:endParaRPr lang="nl-NL" dirty="0"/>
          </a:p>
          <a:p>
            <a:pPr lvl="1"/>
            <a:r>
              <a:rPr lang="nl-NL" dirty="0"/>
              <a:t>Link </a:t>
            </a:r>
            <a:r>
              <a:rPr lang="nl-NL" dirty="0" err="1"/>
              <a:t>to</a:t>
            </a:r>
            <a:r>
              <a:rPr lang="nl-NL" dirty="0"/>
              <a:t> n-grams</a:t>
            </a:r>
          </a:p>
          <a:p>
            <a:r>
              <a:rPr lang="nl-NL" dirty="0" err="1"/>
              <a:t>Use</a:t>
            </a:r>
            <a:r>
              <a:rPr lang="nl-NL" dirty="0"/>
              <a:t> LM </a:t>
            </a:r>
            <a:r>
              <a:rPr lang="nl-NL" dirty="0" err="1"/>
              <a:t>distribution</a:t>
            </a:r>
            <a:r>
              <a:rPr lang="nl-NL" dirty="0"/>
              <a:t>, but…</a:t>
            </a:r>
          </a:p>
          <a:p>
            <a:pPr lvl="1"/>
            <a:r>
              <a:rPr lang="nl-NL" dirty="0"/>
              <a:t>LM is </a:t>
            </a:r>
            <a:r>
              <a:rPr lang="nl-NL" dirty="0" err="1"/>
              <a:t>usually</a:t>
            </a:r>
            <a:r>
              <a:rPr lang="nl-NL" dirty="0"/>
              <a:t> </a:t>
            </a:r>
            <a:r>
              <a:rPr lang="nl-NL" dirty="0" err="1"/>
              <a:t>pretty</a:t>
            </a:r>
            <a:r>
              <a:rPr lang="nl-NL" dirty="0"/>
              <a:t> big matrix, M</a:t>
            </a:r>
          </a:p>
          <a:p>
            <a:pPr lvl="1"/>
            <a:r>
              <a:rPr lang="nl-NL" dirty="0" err="1"/>
              <a:t>If</a:t>
            </a:r>
            <a:r>
              <a:rPr lang="nl-NL" dirty="0"/>
              <a:t> </a:t>
            </a:r>
            <a:r>
              <a:rPr lang="nl-NL" dirty="0" err="1"/>
              <a:t>you</a:t>
            </a:r>
            <a:r>
              <a:rPr lang="nl-NL" dirty="0"/>
              <a:t> go back 2 </a:t>
            </a:r>
            <a:r>
              <a:rPr lang="nl-NL" dirty="0" err="1"/>
              <a:t>words</a:t>
            </a:r>
            <a:r>
              <a:rPr lang="nl-NL" dirty="0"/>
              <a:t>: M^2</a:t>
            </a:r>
          </a:p>
          <a:p>
            <a:pPr lvl="1"/>
            <a:r>
              <a:rPr lang="nl-NL" dirty="0"/>
              <a:t>3 </a:t>
            </a:r>
            <a:r>
              <a:rPr lang="nl-NL" dirty="0" err="1"/>
              <a:t>words</a:t>
            </a:r>
            <a:r>
              <a:rPr lang="nl-NL" dirty="0"/>
              <a:t> back: M^3</a:t>
            </a:r>
          </a:p>
          <a:p>
            <a:pPr lvl="1"/>
            <a:r>
              <a:rPr lang="nl-NL" dirty="0"/>
              <a:t>…</a:t>
            </a:r>
          </a:p>
          <a:p>
            <a:pPr lvl="1"/>
            <a:r>
              <a:rPr lang="nl-NL" dirty="0" err="1"/>
              <a:t>Very</a:t>
            </a:r>
            <a:r>
              <a:rPr lang="nl-NL" dirty="0"/>
              <a:t> heavy on memory </a:t>
            </a:r>
            <a:r>
              <a:rPr lang="nl-NL" dirty="0" err="1"/>
              <a:t>and</a:t>
            </a:r>
            <a:r>
              <a:rPr lang="nl-NL" dirty="0"/>
              <a:t> </a:t>
            </a:r>
            <a:r>
              <a:rPr lang="nl-NL" dirty="0" err="1"/>
              <a:t>compute</a:t>
            </a:r>
            <a:r>
              <a:rPr lang="nl-NL" dirty="0"/>
              <a:t>!</a:t>
            </a:r>
          </a:p>
          <a:p>
            <a:pPr lvl="1"/>
            <a:endParaRPr lang="nl-NL" dirty="0"/>
          </a:p>
          <a:p>
            <a:pPr lvl="1"/>
            <a:r>
              <a:rPr lang="nl-NL" dirty="0"/>
              <a:t>But, </a:t>
            </a:r>
            <a:r>
              <a:rPr lang="nl-NL" dirty="0" err="1"/>
              <a:t>what</a:t>
            </a:r>
            <a:r>
              <a:rPr lang="nl-NL" dirty="0"/>
              <a:t> </a:t>
            </a:r>
            <a:r>
              <a:rPr lang="nl-NL" dirty="0" err="1"/>
              <a:t>if</a:t>
            </a:r>
            <a:r>
              <a:rPr lang="nl-NL" dirty="0"/>
              <a:t> </a:t>
            </a:r>
            <a:r>
              <a:rPr lang="nl-NL" dirty="0" err="1"/>
              <a:t>the</a:t>
            </a:r>
            <a:r>
              <a:rPr lang="nl-NL" dirty="0"/>
              <a:t> </a:t>
            </a:r>
            <a:r>
              <a:rPr lang="nl-NL" dirty="0" err="1"/>
              <a:t>sentence</a:t>
            </a:r>
            <a:r>
              <a:rPr lang="nl-NL" dirty="0"/>
              <a:t>, </a:t>
            </a:r>
            <a:r>
              <a:rPr lang="nl-NL" dirty="0" err="1"/>
              <a:t>sequence</a:t>
            </a:r>
            <a:r>
              <a:rPr lang="nl-NL" dirty="0"/>
              <a:t> is </a:t>
            </a:r>
            <a:r>
              <a:rPr lang="nl-NL" dirty="0" err="1"/>
              <a:t>longer</a:t>
            </a:r>
            <a:r>
              <a:rPr lang="nl-NL" dirty="0"/>
              <a:t> </a:t>
            </a:r>
            <a:r>
              <a:rPr lang="nl-NL" dirty="0" err="1"/>
              <a:t>than</a:t>
            </a:r>
            <a:r>
              <a:rPr lang="nl-NL" dirty="0"/>
              <a:t> 2-3 tokens…?</a:t>
            </a:r>
          </a:p>
          <a:p>
            <a:endParaRPr lang="nl-BE" dirty="0"/>
          </a:p>
        </p:txBody>
      </p:sp>
      <p:pic>
        <p:nvPicPr>
          <p:cNvPr id="36866" name="Picture 2" descr="Afbeeldingsresultaat voor android suggest next word text">
            <a:extLst>
              <a:ext uri="{FF2B5EF4-FFF2-40B4-BE49-F238E27FC236}">
                <a16:creationId xmlns:a16="http://schemas.microsoft.com/office/drawing/2014/main" id="{DD2CB9DA-59AD-4C36-BF85-6CF8233DC39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19850" y="0"/>
            <a:ext cx="5772150" cy="6854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115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4BE412-1C76-4631-8937-41606FAF6B69}"/>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66D9A66C-CD32-4C17-86B6-BEB40A7C479A}"/>
              </a:ext>
            </a:extLst>
          </p:cNvPr>
          <p:cNvSpPr>
            <a:spLocks noGrp="1"/>
          </p:cNvSpPr>
          <p:nvPr>
            <p:ph idx="1"/>
          </p:nvPr>
        </p:nvSpPr>
        <p:spPr/>
        <p:txBody>
          <a:bodyPr/>
          <a:lstStyle/>
          <a:p>
            <a:endParaRPr lang="nl-BE"/>
          </a:p>
        </p:txBody>
      </p:sp>
      <p:pic>
        <p:nvPicPr>
          <p:cNvPr id="31746" name="Picture 2" descr="Afbeeldingsresultaat voor what's next">
            <a:extLst>
              <a:ext uri="{FF2B5EF4-FFF2-40B4-BE49-F238E27FC236}">
                <a16:creationId xmlns:a16="http://schemas.microsoft.com/office/drawing/2014/main" id="{2B8A8DAE-7877-46F2-9ADE-DC89A6F49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2814"/>
            <a:ext cx="8805700" cy="6044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234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NLP Modelling</a:t>
            </a:r>
          </a:p>
        </p:txBody>
      </p:sp>
    </p:spTree>
    <p:extLst>
      <p:ext uri="{BB962C8B-B14F-4D97-AF65-F5344CB8AC3E}">
        <p14:creationId xmlns:p14="http://schemas.microsoft.com/office/powerpoint/2010/main" val="1631307265"/>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04826-1E77-4C76-956F-55F7D287A4A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E8EE182-6F64-426C-AE4C-49E9C3977F1A}"/>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CB8677BA-020D-4470-870F-CB448CF4E91E}"/>
              </a:ext>
            </a:extLst>
          </p:cNvPr>
          <p:cNvPicPr>
            <a:picLocks noChangeAspect="1"/>
          </p:cNvPicPr>
          <p:nvPr/>
        </p:nvPicPr>
        <p:blipFill>
          <a:blip r:embed="rId3"/>
          <a:stretch>
            <a:fillRect/>
          </a:stretch>
        </p:blipFill>
        <p:spPr>
          <a:xfrm>
            <a:off x="519600" y="0"/>
            <a:ext cx="11152800" cy="6243051"/>
          </a:xfrm>
          <a:prstGeom prst="rect">
            <a:avLst/>
          </a:prstGeom>
        </p:spPr>
      </p:pic>
      <p:sp>
        <p:nvSpPr>
          <p:cNvPr id="5" name="Tekstvak 4">
            <a:extLst>
              <a:ext uri="{FF2B5EF4-FFF2-40B4-BE49-F238E27FC236}">
                <a16:creationId xmlns:a16="http://schemas.microsoft.com/office/drawing/2014/main" id="{0B3772AA-3C8C-4F06-84F1-152418AC0814}"/>
              </a:ext>
            </a:extLst>
          </p:cNvPr>
          <p:cNvSpPr txBox="1"/>
          <p:nvPr/>
        </p:nvSpPr>
        <p:spPr>
          <a:xfrm flipH="1">
            <a:off x="4427219" y="4001294"/>
            <a:ext cx="5585462" cy="1015663"/>
          </a:xfrm>
          <a:prstGeom prst="rect">
            <a:avLst/>
          </a:prstGeom>
          <a:noFill/>
        </p:spPr>
        <p:txBody>
          <a:bodyPr wrap="square" rtlCol="0">
            <a:spAutoFit/>
          </a:bodyPr>
          <a:lstStyle/>
          <a:p>
            <a:r>
              <a:rPr lang="nl-NL" sz="4000" dirty="0"/>
              <a:t>En </a:t>
            </a:r>
            <a:r>
              <a:rPr lang="nl-NL" sz="6000" b="1" dirty="0"/>
              <a:t>1-D CNN</a:t>
            </a:r>
            <a:endParaRPr lang="nl-BE" sz="6000" b="1" dirty="0"/>
          </a:p>
        </p:txBody>
      </p:sp>
      <p:sp>
        <p:nvSpPr>
          <p:cNvPr id="6" name="Tekstvak 5">
            <a:extLst>
              <a:ext uri="{FF2B5EF4-FFF2-40B4-BE49-F238E27FC236}">
                <a16:creationId xmlns:a16="http://schemas.microsoft.com/office/drawing/2014/main" id="{010C742B-97CB-46E5-B9E5-40FF55572BB3}"/>
              </a:ext>
            </a:extLst>
          </p:cNvPr>
          <p:cNvSpPr txBox="1"/>
          <p:nvPr/>
        </p:nvSpPr>
        <p:spPr>
          <a:xfrm flipH="1">
            <a:off x="2305050" y="5445427"/>
            <a:ext cx="10469881" cy="584775"/>
          </a:xfrm>
          <a:prstGeom prst="rect">
            <a:avLst/>
          </a:prstGeom>
          <a:noFill/>
        </p:spPr>
        <p:txBody>
          <a:bodyPr wrap="square" rtlCol="0">
            <a:spAutoFit/>
          </a:bodyPr>
          <a:lstStyle/>
          <a:p>
            <a:r>
              <a:rPr lang="nl-NL" sz="3200" b="1" dirty="0"/>
              <a:t>How </a:t>
            </a:r>
            <a:r>
              <a:rPr lang="nl-NL" sz="3200" b="1" dirty="0" err="1"/>
              <a:t>to</a:t>
            </a:r>
            <a:r>
              <a:rPr lang="nl-NL" sz="3200" b="1" dirty="0"/>
              <a:t> </a:t>
            </a:r>
            <a:r>
              <a:rPr lang="nl-NL" sz="3200" b="1" dirty="0" err="1"/>
              <a:t>solve</a:t>
            </a:r>
            <a:r>
              <a:rPr lang="nl-NL" sz="3200" b="1" dirty="0"/>
              <a:t> long term </a:t>
            </a:r>
            <a:r>
              <a:rPr lang="nl-NL" sz="3200" b="1" dirty="0" err="1"/>
              <a:t>dependencies</a:t>
            </a:r>
            <a:r>
              <a:rPr lang="nl-NL" sz="3200" b="1" dirty="0"/>
              <a:t> – part1</a:t>
            </a:r>
            <a:endParaRPr lang="nl-BE" sz="3200" b="1" dirty="0"/>
          </a:p>
        </p:txBody>
      </p:sp>
    </p:spTree>
    <p:extLst>
      <p:ext uri="{BB962C8B-B14F-4D97-AF65-F5344CB8AC3E}">
        <p14:creationId xmlns:p14="http://schemas.microsoft.com/office/powerpoint/2010/main" val="3366582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03C24B-CC4A-4837-BF16-E21070DD014F}"/>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A2AE90F3-9803-4865-81D0-AEB64A32087D}"/>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BEDD8DD3-DCA8-4069-A17B-09DF2F1B0BFA}"/>
              </a:ext>
            </a:extLst>
          </p:cNvPr>
          <p:cNvPicPr>
            <a:picLocks noChangeAspect="1"/>
          </p:cNvPicPr>
          <p:nvPr/>
        </p:nvPicPr>
        <p:blipFill>
          <a:blip r:embed="rId3"/>
          <a:stretch>
            <a:fillRect/>
          </a:stretch>
        </p:blipFill>
        <p:spPr>
          <a:xfrm>
            <a:off x="0" y="0"/>
            <a:ext cx="6390301" cy="3577126"/>
          </a:xfrm>
          <a:prstGeom prst="rect">
            <a:avLst/>
          </a:prstGeom>
        </p:spPr>
      </p:pic>
      <p:pic>
        <p:nvPicPr>
          <p:cNvPr id="5" name="Afbeelding 4">
            <a:extLst>
              <a:ext uri="{FF2B5EF4-FFF2-40B4-BE49-F238E27FC236}">
                <a16:creationId xmlns:a16="http://schemas.microsoft.com/office/drawing/2014/main" id="{215915A6-9B49-4186-BF8C-C04E0F12A29F}"/>
              </a:ext>
            </a:extLst>
          </p:cNvPr>
          <p:cNvPicPr>
            <a:picLocks noChangeAspect="1"/>
          </p:cNvPicPr>
          <p:nvPr/>
        </p:nvPicPr>
        <p:blipFill>
          <a:blip r:embed="rId4"/>
          <a:stretch>
            <a:fillRect/>
          </a:stretch>
        </p:blipFill>
        <p:spPr>
          <a:xfrm>
            <a:off x="5747382" y="-30406"/>
            <a:ext cx="6444618" cy="3607532"/>
          </a:xfrm>
          <a:prstGeom prst="rect">
            <a:avLst/>
          </a:prstGeom>
        </p:spPr>
      </p:pic>
      <p:pic>
        <p:nvPicPr>
          <p:cNvPr id="6" name="Afbeelding 5">
            <a:extLst>
              <a:ext uri="{FF2B5EF4-FFF2-40B4-BE49-F238E27FC236}">
                <a16:creationId xmlns:a16="http://schemas.microsoft.com/office/drawing/2014/main" id="{ABF7AA30-23CB-45FD-A395-1014FB0EB241}"/>
              </a:ext>
            </a:extLst>
          </p:cNvPr>
          <p:cNvPicPr>
            <a:picLocks noChangeAspect="1"/>
          </p:cNvPicPr>
          <p:nvPr/>
        </p:nvPicPr>
        <p:blipFill>
          <a:blip r:embed="rId5"/>
          <a:stretch>
            <a:fillRect/>
          </a:stretch>
        </p:blipFill>
        <p:spPr>
          <a:xfrm>
            <a:off x="-15779" y="3472196"/>
            <a:ext cx="6111779" cy="3421217"/>
          </a:xfrm>
          <a:prstGeom prst="rect">
            <a:avLst/>
          </a:prstGeom>
        </p:spPr>
      </p:pic>
      <p:pic>
        <p:nvPicPr>
          <p:cNvPr id="7" name="Afbeelding 6">
            <a:extLst>
              <a:ext uri="{FF2B5EF4-FFF2-40B4-BE49-F238E27FC236}">
                <a16:creationId xmlns:a16="http://schemas.microsoft.com/office/drawing/2014/main" id="{60CE2D25-3B81-40B6-813C-7B032441DE0C}"/>
              </a:ext>
            </a:extLst>
          </p:cNvPr>
          <p:cNvPicPr>
            <a:picLocks noChangeAspect="1"/>
          </p:cNvPicPr>
          <p:nvPr/>
        </p:nvPicPr>
        <p:blipFill>
          <a:blip r:embed="rId6"/>
          <a:stretch>
            <a:fillRect/>
          </a:stretch>
        </p:blipFill>
        <p:spPr>
          <a:xfrm>
            <a:off x="6079866" y="3472196"/>
            <a:ext cx="6112134" cy="3421416"/>
          </a:xfrm>
          <a:prstGeom prst="rect">
            <a:avLst/>
          </a:prstGeom>
        </p:spPr>
      </p:pic>
    </p:spTree>
    <p:extLst>
      <p:ext uri="{BB962C8B-B14F-4D97-AF65-F5344CB8AC3E}">
        <p14:creationId xmlns:p14="http://schemas.microsoft.com/office/powerpoint/2010/main" val="525189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AD6C17-B88D-4A7F-AF7A-86BB550D2F49}"/>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BD181280-F29A-48AC-BA49-3A0C2179AF9B}"/>
              </a:ext>
            </a:extLst>
          </p:cNvPr>
          <p:cNvSpPr>
            <a:spLocks noGrp="1"/>
          </p:cNvSpPr>
          <p:nvPr>
            <p:ph idx="1"/>
          </p:nvPr>
        </p:nvSpPr>
        <p:spPr/>
        <p:txBody>
          <a:bodyPr/>
          <a:lstStyle/>
          <a:p>
            <a:endParaRPr lang="nl-BE"/>
          </a:p>
        </p:txBody>
      </p:sp>
      <p:pic>
        <p:nvPicPr>
          <p:cNvPr id="32770" name="Picture 2">
            <a:extLst>
              <a:ext uri="{FF2B5EF4-FFF2-40B4-BE49-F238E27FC236}">
                <a16:creationId xmlns:a16="http://schemas.microsoft.com/office/drawing/2014/main" id="{F334AD0B-4312-4416-BD5E-75F7C735F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0"/>
            <a:ext cx="7496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653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CA9463-2EE2-4F27-875E-7D0F2D2695AC}"/>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B9B71472-0282-4250-ACD3-AD5447076F51}"/>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D7F17329-5459-4102-BCFF-DE38459292F2}"/>
              </a:ext>
            </a:extLst>
          </p:cNvPr>
          <p:cNvPicPr>
            <a:picLocks noChangeAspect="1"/>
          </p:cNvPicPr>
          <p:nvPr/>
        </p:nvPicPr>
        <p:blipFill>
          <a:blip r:embed="rId2"/>
          <a:stretch>
            <a:fillRect/>
          </a:stretch>
        </p:blipFill>
        <p:spPr>
          <a:xfrm>
            <a:off x="1039199" y="598333"/>
            <a:ext cx="10113601" cy="5661334"/>
          </a:xfrm>
          <a:prstGeom prst="rect">
            <a:avLst/>
          </a:prstGeom>
        </p:spPr>
      </p:pic>
    </p:spTree>
    <p:extLst>
      <p:ext uri="{BB962C8B-B14F-4D97-AF65-F5344CB8AC3E}">
        <p14:creationId xmlns:p14="http://schemas.microsoft.com/office/powerpoint/2010/main" val="1667344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98C651-85E9-446C-ABF1-6DE24B70FE65}"/>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6CA4C407-BC1A-45CE-9F08-49F8AC250F8A}"/>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3216FE13-A86A-4EB2-8AF9-BCFC30AF42CF}"/>
              </a:ext>
            </a:extLst>
          </p:cNvPr>
          <p:cNvPicPr>
            <a:picLocks noChangeAspect="1"/>
          </p:cNvPicPr>
          <p:nvPr/>
        </p:nvPicPr>
        <p:blipFill>
          <a:blip r:embed="rId3"/>
          <a:stretch>
            <a:fillRect/>
          </a:stretch>
        </p:blipFill>
        <p:spPr>
          <a:xfrm>
            <a:off x="519600" y="0"/>
            <a:ext cx="11152800" cy="6243051"/>
          </a:xfrm>
          <a:prstGeom prst="rect">
            <a:avLst/>
          </a:prstGeom>
        </p:spPr>
      </p:pic>
      <p:sp>
        <p:nvSpPr>
          <p:cNvPr id="6" name="Tekstvak 5">
            <a:extLst>
              <a:ext uri="{FF2B5EF4-FFF2-40B4-BE49-F238E27FC236}">
                <a16:creationId xmlns:a16="http://schemas.microsoft.com/office/drawing/2014/main" id="{822A356F-9F59-4D7A-907D-F066C250E20F}"/>
              </a:ext>
            </a:extLst>
          </p:cNvPr>
          <p:cNvSpPr txBox="1"/>
          <p:nvPr/>
        </p:nvSpPr>
        <p:spPr>
          <a:xfrm flipH="1">
            <a:off x="2324100" y="5105400"/>
            <a:ext cx="10469881" cy="584775"/>
          </a:xfrm>
          <a:prstGeom prst="rect">
            <a:avLst/>
          </a:prstGeom>
          <a:noFill/>
        </p:spPr>
        <p:txBody>
          <a:bodyPr wrap="square" rtlCol="0">
            <a:spAutoFit/>
          </a:bodyPr>
          <a:lstStyle/>
          <a:p>
            <a:r>
              <a:rPr lang="nl-NL" sz="3200" b="1" dirty="0"/>
              <a:t>How </a:t>
            </a:r>
            <a:r>
              <a:rPr lang="nl-NL" sz="3200" b="1" dirty="0" err="1"/>
              <a:t>to</a:t>
            </a:r>
            <a:r>
              <a:rPr lang="nl-NL" sz="3200" b="1" dirty="0"/>
              <a:t> </a:t>
            </a:r>
            <a:r>
              <a:rPr lang="nl-NL" sz="3200" b="1" dirty="0" err="1"/>
              <a:t>solve</a:t>
            </a:r>
            <a:r>
              <a:rPr lang="nl-NL" sz="3200" b="1" dirty="0"/>
              <a:t> long term </a:t>
            </a:r>
            <a:r>
              <a:rPr lang="nl-NL" sz="3200" b="1" dirty="0" err="1"/>
              <a:t>dependencies</a:t>
            </a:r>
            <a:r>
              <a:rPr lang="nl-NL" sz="3200" b="1" dirty="0"/>
              <a:t> – part2</a:t>
            </a:r>
            <a:endParaRPr lang="nl-BE" sz="3200" b="1" dirty="0"/>
          </a:p>
        </p:txBody>
      </p:sp>
    </p:spTree>
    <p:extLst>
      <p:ext uri="{BB962C8B-B14F-4D97-AF65-F5344CB8AC3E}">
        <p14:creationId xmlns:p14="http://schemas.microsoft.com/office/powerpoint/2010/main" val="2925329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89C990-C935-4657-AD71-89B99AF0A916}"/>
              </a:ext>
            </a:extLst>
          </p:cNvPr>
          <p:cNvSpPr>
            <a:spLocks noGrp="1"/>
          </p:cNvSpPr>
          <p:nvPr>
            <p:ph type="title"/>
          </p:nvPr>
        </p:nvSpPr>
        <p:spPr/>
        <p:txBody>
          <a:bodyPr/>
          <a:lstStyle/>
          <a:p>
            <a:r>
              <a:rPr lang="nl-NL" dirty="0" err="1"/>
              <a:t>Key</a:t>
            </a:r>
            <a:r>
              <a:rPr lang="nl-NL" dirty="0"/>
              <a:t> Applications of </a:t>
            </a:r>
            <a:r>
              <a:rPr lang="nl-NL" dirty="0" err="1"/>
              <a:t>Deep</a:t>
            </a:r>
            <a:r>
              <a:rPr lang="nl-NL" dirty="0"/>
              <a:t> NLP</a:t>
            </a:r>
            <a:endParaRPr lang="nl-BE" dirty="0"/>
          </a:p>
        </p:txBody>
      </p:sp>
      <p:pic>
        <p:nvPicPr>
          <p:cNvPr id="5122" name="Picture 2" descr="Afbeeldingsresultaat voor nlp applications">
            <a:extLst>
              <a:ext uri="{FF2B5EF4-FFF2-40B4-BE49-F238E27FC236}">
                <a16:creationId xmlns:a16="http://schemas.microsoft.com/office/drawing/2014/main" id="{58FE81F7-B4C0-492C-85BA-1E0A150D76D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3531"/>
          <a:stretch/>
        </p:blipFill>
        <p:spPr bwMode="auto">
          <a:xfrm>
            <a:off x="172134" y="2030929"/>
            <a:ext cx="11847731" cy="3859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8331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C838EA-FF6C-4A0A-8736-327B14BC0471}"/>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2CFE0B62-8875-40F3-9013-7DB9978BB6C3}"/>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B07BB33B-C43B-44A2-AAA4-D7669E8AEF15}"/>
              </a:ext>
            </a:extLst>
          </p:cNvPr>
          <p:cNvPicPr>
            <a:picLocks noChangeAspect="1"/>
          </p:cNvPicPr>
          <p:nvPr/>
        </p:nvPicPr>
        <p:blipFill>
          <a:blip r:embed="rId2"/>
          <a:stretch>
            <a:fillRect/>
          </a:stretch>
        </p:blipFill>
        <p:spPr>
          <a:xfrm>
            <a:off x="6066317" y="0"/>
            <a:ext cx="6125683" cy="3429000"/>
          </a:xfrm>
          <a:prstGeom prst="rect">
            <a:avLst/>
          </a:prstGeom>
        </p:spPr>
      </p:pic>
      <p:pic>
        <p:nvPicPr>
          <p:cNvPr id="5" name="Afbeelding 4">
            <a:extLst>
              <a:ext uri="{FF2B5EF4-FFF2-40B4-BE49-F238E27FC236}">
                <a16:creationId xmlns:a16="http://schemas.microsoft.com/office/drawing/2014/main" id="{B9CA71E2-5F63-4692-A1F3-7E4A2FA47554}"/>
              </a:ext>
            </a:extLst>
          </p:cNvPr>
          <p:cNvPicPr>
            <a:picLocks noChangeAspect="1"/>
          </p:cNvPicPr>
          <p:nvPr/>
        </p:nvPicPr>
        <p:blipFill>
          <a:blip r:embed="rId3"/>
          <a:stretch>
            <a:fillRect/>
          </a:stretch>
        </p:blipFill>
        <p:spPr>
          <a:xfrm>
            <a:off x="-1" y="0"/>
            <a:ext cx="6125683" cy="3429000"/>
          </a:xfrm>
          <a:prstGeom prst="rect">
            <a:avLst/>
          </a:prstGeom>
        </p:spPr>
      </p:pic>
      <p:pic>
        <p:nvPicPr>
          <p:cNvPr id="6" name="Afbeelding 5">
            <a:extLst>
              <a:ext uri="{FF2B5EF4-FFF2-40B4-BE49-F238E27FC236}">
                <a16:creationId xmlns:a16="http://schemas.microsoft.com/office/drawing/2014/main" id="{8BBF3B19-1F6E-4999-919A-6ACED8A2989A}"/>
              </a:ext>
            </a:extLst>
          </p:cNvPr>
          <p:cNvPicPr>
            <a:picLocks noChangeAspect="1"/>
          </p:cNvPicPr>
          <p:nvPr/>
        </p:nvPicPr>
        <p:blipFill>
          <a:blip r:embed="rId4"/>
          <a:stretch>
            <a:fillRect/>
          </a:stretch>
        </p:blipFill>
        <p:spPr>
          <a:xfrm>
            <a:off x="3035681" y="3429000"/>
            <a:ext cx="6120637" cy="3426175"/>
          </a:xfrm>
          <a:prstGeom prst="rect">
            <a:avLst/>
          </a:prstGeom>
        </p:spPr>
      </p:pic>
    </p:spTree>
    <p:extLst>
      <p:ext uri="{BB962C8B-B14F-4D97-AF65-F5344CB8AC3E}">
        <p14:creationId xmlns:p14="http://schemas.microsoft.com/office/powerpoint/2010/main" val="1837684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049257-E881-4852-B6FB-F8C0D9C3403E}"/>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5849561A-65E0-41C6-B2D6-A56433D2E703}"/>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53B7B4EB-026E-43DC-9FD5-AAEF8DDFDE81}"/>
              </a:ext>
            </a:extLst>
          </p:cNvPr>
          <p:cNvPicPr>
            <a:picLocks noChangeAspect="1"/>
          </p:cNvPicPr>
          <p:nvPr/>
        </p:nvPicPr>
        <p:blipFill>
          <a:blip r:embed="rId2"/>
          <a:stretch>
            <a:fillRect/>
          </a:stretch>
        </p:blipFill>
        <p:spPr>
          <a:xfrm>
            <a:off x="1039199" y="598333"/>
            <a:ext cx="10113601" cy="5661334"/>
          </a:xfrm>
          <a:prstGeom prst="rect">
            <a:avLst/>
          </a:prstGeom>
        </p:spPr>
      </p:pic>
    </p:spTree>
    <p:extLst>
      <p:ext uri="{BB962C8B-B14F-4D97-AF65-F5344CB8AC3E}">
        <p14:creationId xmlns:p14="http://schemas.microsoft.com/office/powerpoint/2010/main" val="34265044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444167-FDA9-4FF8-8455-B2211165FF5B}"/>
              </a:ext>
            </a:extLst>
          </p:cNvPr>
          <p:cNvSpPr>
            <a:spLocks noGrp="1"/>
          </p:cNvSpPr>
          <p:nvPr>
            <p:ph type="title"/>
          </p:nvPr>
        </p:nvSpPr>
        <p:spPr/>
        <p:txBody>
          <a:bodyPr/>
          <a:lstStyle/>
          <a:p>
            <a:r>
              <a:rPr lang="nl-NL" dirty="0"/>
              <a:t>BTW: </a:t>
            </a:r>
            <a:r>
              <a:rPr lang="nl-NL" dirty="0">
                <a:solidFill>
                  <a:srgbClr val="0070C0"/>
                </a:solidFill>
              </a:rPr>
              <a:t>attention</a:t>
            </a:r>
            <a:r>
              <a:rPr lang="nl-NL" dirty="0"/>
              <a:t> </a:t>
            </a:r>
            <a:r>
              <a:rPr lang="nl-NL" dirty="0" err="1"/>
              <a:t>principle</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used</a:t>
            </a:r>
            <a:r>
              <a:rPr lang="nl-NL" dirty="0"/>
              <a:t> in images (</a:t>
            </a:r>
            <a:r>
              <a:rPr lang="nl-NL" dirty="0" err="1"/>
              <a:t>heatmaps</a:t>
            </a:r>
            <a:r>
              <a:rPr lang="nl-NL" dirty="0"/>
              <a:t>) </a:t>
            </a:r>
            <a:r>
              <a:rPr lang="nl-NL" dirty="0">
                <a:sym typeface="Wingdings" panose="05000000000000000000" pitchFamily="2" charset="2"/>
              </a:rPr>
              <a:t> </a:t>
            </a:r>
            <a:r>
              <a:rPr lang="nl-NL" dirty="0" err="1">
                <a:sym typeface="Wingdings" panose="05000000000000000000" pitchFamily="2" charset="2"/>
              </a:rPr>
              <a:t>Xplainable</a:t>
            </a:r>
            <a:r>
              <a:rPr lang="nl-NL" dirty="0">
                <a:sym typeface="Wingdings" panose="05000000000000000000" pitchFamily="2" charset="2"/>
              </a:rPr>
              <a:t> AI</a:t>
            </a:r>
            <a:endParaRPr lang="nl-BE" dirty="0"/>
          </a:p>
        </p:txBody>
      </p:sp>
      <p:pic>
        <p:nvPicPr>
          <p:cNvPr id="4" name="Tijdelijke aanduiding voor inhoud 3">
            <a:extLst>
              <a:ext uri="{FF2B5EF4-FFF2-40B4-BE49-F238E27FC236}">
                <a16:creationId xmlns:a16="http://schemas.microsoft.com/office/drawing/2014/main" id="{7AA1B5E4-FDE3-4D7F-A8A2-D8B406D715D5}"/>
              </a:ext>
            </a:extLst>
          </p:cNvPr>
          <p:cNvPicPr>
            <a:picLocks noGrp="1" noChangeAspect="1"/>
          </p:cNvPicPr>
          <p:nvPr>
            <p:ph idx="1"/>
          </p:nvPr>
        </p:nvPicPr>
        <p:blipFill>
          <a:blip r:embed="rId3"/>
          <a:stretch>
            <a:fillRect/>
          </a:stretch>
        </p:blipFill>
        <p:spPr>
          <a:xfrm>
            <a:off x="4148280" y="1825625"/>
            <a:ext cx="3895440" cy="4351338"/>
          </a:xfrm>
          <a:prstGeom prst="rect">
            <a:avLst/>
          </a:prstGeom>
        </p:spPr>
      </p:pic>
    </p:spTree>
    <p:extLst>
      <p:ext uri="{BB962C8B-B14F-4D97-AF65-F5344CB8AC3E}">
        <p14:creationId xmlns:p14="http://schemas.microsoft.com/office/powerpoint/2010/main" val="2305805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6CE22B-D845-4FFE-88D7-88C928D5BD27}"/>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D18DF4E5-C731-4A50-9FD5-ED7A2AFEB0AD}"/>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CF815473-5077-4A35-91ED-C579C5AD25C2}"/>
              </a:ext>
            </a:extLst>
          </p:cNvPr>
          <p:cNvPicPr>
            <a:picLocks noChangeAspect="1"/>
          </p:cNvPicPr>
          <p:nvPr/>
        </p:nvPicPr>
        <p:blipFill>
          <a:blip r:embed="rId2"/>
          <a:stretch>
            <a:fillRect/>
          </a:stretch>
        </p:blipFill>
        <p:spPr>
          <a:xfrm>
            <a:off x="519600" y="0"/>
            <a:ext cx="11152800" cy="6243051"/>
          </a:xfrm>
          <a:prstGeom prst="rect">
            <a:avLst/>
          </a:prstGeom>
        </p:spPr>
      </p:pic>
      <p:sp>
        <p:nvSpPr>
          <p:cNvPr id="5" name="Tekstvak 4">
            <a:extLst>
              <a:ext uri="{FF2B5EF4-FFF2-40B4-BE49-F238E27FC236}">
                <a16:creationId xmlns:a16="http://schemas.microsoft.com/office/drawing/2014/main" id="{FB7E3ADC-21EE-4302-8FD7-EA07695CFB91}"/>
              </a:ext>
            </a:extLst>
          </p:cNvPr>
          <p:cNvSpPr txBox="1"/>
          <p:nvPr/>
        </p:nvSpPr>
        <p:spPr>
          <a:xfrm flipH="1">
            <a:off x="4381498" y="5105400"/>
            <a:ext cx="7290901" cy="1077218"/>
          </a:xfrm>
          <a:prstGeom prst="rect">
            <a:avLst/>
          </a:prstGeom>
          <a:noFill/>
        </p:spPr>
        <p:txBody>
          <a:bodyPr wrap="square" rtlCol="0">
            <a:spAutoFit/>
          </a:bodyPr>
          <a:lstStyle/>
          <a:p>
            <a:r>
              <a:rPr lang="nl-NL" sz="3200" b="1" dirty="0"/>
              <a:t>How </a:t>
            </a:r>
            <a:r>
              <a:rPr lang="nl-NL" sz="3200" b="1" dirty="0" err="1"/>
              <a:t>to</a:t>
            </a:r>
            <a:r>
              <a:rPr lang="nl-NL" sz="3200" b="1" dirty="0"/>
              <a:t> </a:t>
            </a:r>
            <a:r>
              <a:rPr lang="nl-NL" sz="3200" b="1" dirty="0" err="1"/>
              <a:t>solve</a:t>
            </a:r>
            <a:r>
              <a:rPr lang="nl-NL" sz="3200" b="1" dirty="0"/>
              <a:t> long term </a:t>
            </a:r>
            <a:r>
              <a:rPr lang="nl-NL" sz="3200" b="1" dirty="0" err="1"/>
              <a:t>dependencies</a:t>
            </a:r>
            <a:r>
              <a:rPr lang="nl-NL" sz="3200" b="1" dirty="0"/>
              <a:t> – winner </a:t>
            </a:r>
            <a:r>
              <a:rPr lang="nl-NL" sz="3200" b="1" dirty="0" err="1"/>
              <a:t>winner</a:t>
            </a:r>
            <a:r>
              <a:rPr lang="nl-NL" sz="3200" b="1" dirty="0"/>
              <a:t>, </a:t>
            </a:r>
            <a:r>
              <a:rPr lang="nl-NL" sz="3200" b="1" dirty="0" err="1"/>
              <a:t>chicken</a:t>
            </a:r>
            <a:r>
              <a:rPr lang="nl-NL" sz="3200" b="1" dirty="0"/>
              <a:t> </a:t>
            </a:r>
            <a:r>
              <a:rPr lang="nl-NL" sz="3200" b="1" dirty="0" err="1"/>
              <a:t>dinner</a:t>
            </a:r>
            <a:endParaRPr lang="nl-BE" sz="3200" b="1" dirty="0"/>
          </a:p>
        </p:txBody>
      </p:sp>
    </p:spTree>
    <p:extLst>
      <p:ext uri="{BB962C8B-B14F-4D97-AF65-F5344CB8AC3E}">
        <p14:creationId xmlns:p14="http://schemas.microsoft.com/office/powerpoint/2010/main" val="3018620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EBB58-335E-4113-BE6F-6E9328788224}"/>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4263D700-B0E5-49B6-BE00-1EBF14C35538}"/>
              </a:ext>
            </a:extLst>
          </p:cNvPr>
          <p:cNvSpPr>
            <a:spLocks noGrp="1"/>
          </p:cNvSpPr>
          <p:nvPr>
            <p:ph idx="1"/>
          </p:nvPr>
        </p:nvSpPr>
        <p:spPr/>
        <p:txBody>
          <a:bodyPr/>
          <a:lstStyle/>
          <a:p>
            <a:endParaRPr lang="nl-BE"/>
          </a:p>
        </p:txBody>
      </p:sp>
      <p:pic>
        <p:nvPicPr>
          <p:cNvPr id="5" name="Afbeelding 4">
            <a:extLst>
              <a:ext uri="{FF2B5EF4-FFF2-40B4-BE49-F238E27FC236}">
                <a16:creationId xmlns:a16="http://schemas.microsoft.com/office/drawing/2014/main" id="{2A481403-F044-4233-9B4A-B6C56847BE2C}"/>
              </a:ext>
            </a:extLst>
          </p:cNvPr>
          <p:cNvPicPr>
            <a:picLocks noChangeAspect="1"/>
          </p:cNvPicPr>
          <p:nvPr/>
        </p:nvPicPr>
        <p:blipFill>
          <a:blip r:embed="rId3"/>
          <a:stretch>
            <a:fillRect/>
          </a:stretch>
        </p:blipFill>
        <p:spPr>
          <a:xfrm>
            <a:off x="1240199" y="365125"/>
            <a:ext cx="10113601" cy="5661334"/>
          </a:xfrm>
          <a:prstGeom prst="rect">
            <a:avLst/>
          </a:prstGeom>
        </p:spPr>
      </p:pic>
    </p:spTree>
    <p:extLst>
      <p:ext uri="{BB962C8B-B14F-4D97-AF65-F5344CB8AC3E}">
        <p14:creationId xmlns:p14="http://schemas.microsoft.com/office/powerpoint/2010/main" val="3342303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FBDB6-E524-4942-A22E-E45F3FF14D89}"/>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18402178-2BD0-4939-BCAF-8BA6FB022D37}"/>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443CAECE-74E7-45E0-ABD0-A3ECDA8A904D}"/>
              </a:ext>
            </a:extLst>
          </p:cNvPr>
          <p:cNvPicPr>
            <a:picLocks noChangeAspect="1"/>
          </p:cNvPicPr>
          <p:nvPr/>
        </p:nvPicPr>
        <p:blipFill>
          <a:blip r:embed="rId2"/>
          <a:stretch>
            <a:fillRect/>
          </a:stretch>
        </p:blipFill>
        <p:spPr>
          <a:xfrm>
            <a:off x="519600" y="0"/>
            <a:ext cx="11152800" cy="6243051"/>
          </a:xfrm>
          <a:prstGeom prst="rect">
            <a:avLst/>
          </a:prstGeom>
        </p:spPr>
      </p:pic>
    </p:spTree>
    <p:extLst>
      <p:ext uri="{BB962C8B-B14F-4D97-AF65-F5344CB8AC3E}">
        <p14:creationId xmlns:p14="http://schemas.microsoft.com/office/powerpoint/2010/main" val="3710373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13C905-A894-4706-BE4C-A22538DDCA63}"/>
              </a:ext>
            </a:extLst>
          </p:cNvPr>
          <p:cNvSpPr>
            <a:spLocks noGrp="1"/>
          </p:cNvSpPr>
          <p:nvPr>
            <p:ph type="title"/>
          </p:nvPr>
        </p:nvSpPr>
        <p:spPr/>
        <p:txBody>
          <a:bodyPr/>
          <a:lstStyle/>
          <a:p>
            <a:r>
              <a:rPr lang="nl-NL" dirty="0"/>
              <a:t>Transfer Learning</a:t>
            </a:r>
            <a:endParaRPr lang="nl-BE" dirty="0"/>
          </a:p>
        </p:txBody>
      </p:sp>
      <p:sp>
        <p:nvSpPr>
          <p:cNvPr id="3" name="Tijdelijke aanduiding voor inhoud 2">
            <a:extLst>
              <a:ext uri="{FF2B5EF4-FFF2-40B4-BE49-F238E27FC236}">
                <a16:creationId xmlns:a16="http://schemas.microsoft.com/office/drawing/2014/main" id="{195A092C-B00E-4EBF-AAB6-B6BF621B1807}"/>
              </a:ext>
            </a:extLst>
          </p:cNvPr>
          <p:cNvSpPr>
            <a:spLocks noGrp="1"/>
          </p:cNvSpPr>
          <p:nvPr>
            <p:ph idx="1"/>
          </p:nvPr>
        </p:nvSpPr>
        <p:spPr/>
        <p:txBody>
          <a:bodyPr/>
          <a:lstStyle/>
          <a:p>
            <a:endParaRPr lang="nl-BE"/>
          </a:p>
        </p:txBody>
      </p:sp>
      <p:pic>
        <p:nvPicPr>
          <p:cNvPr id="33794" name="Picture 2">
            <a:extLst>
              <a:ext uri="{FF2B5EF4-FFF2-40B4-BE49-F238E27FC236}">
                <a16:creationId xmlns:a16="http://schemas.microsoft.com/office/drawing/2014/main" id="{1086A1B5-788B-4A40-8781-C4CB01DB6A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06" b="4735"/>
          <a:stretch/>
        </p:blipFill>
        <p:spPr bwMode="auto">
          <a:xfrm>
            <a:off x="2446376" y="1779587"/>
            <a:ext cx="6735724" cy="4633913"/>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Afbeeldingsresultaat voor openai gpt2">
            <a:extLst>
              <a:ext uri="{FF2B5EF4-FFF2-40B4-BE49-F238E27FC236}">
                <a16:creationId xmlns:a16="http://schemas.microsoft.com/office/drawing/2014/main" id="{A980F8B7-C3E9-4B98-ACC0-F63007938B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326" y="500062"/>
            <a:ext cx="3306373"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5112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72D95D-51CC-44BB-8D9F-E7EA5F2FB378}"/>
              </a:ext>
            </a:extLst>
          </p:cNvPr>
          <p:cNvSpPr>
            <a:spLocks noGrp="1"/>
          </p:cNvSpPr>
          <p:nvPr>
            <p:ph type="title"/>
          </p:nvPr>
        </p:nvSpPr>
        <p:spPr>
          <a:xfrm>
            <a:off x="838200" y="-26988"/>
            <a:ext cx="10515600" cy="1325563"/>
          </a:xfrm>
        </p:spPr>
        <p:txBody>
          <a:bodyPr/>
          <a:lstStyle/>
          <a:p>
            <a:r>
              <a:rPr lang="nl-NL" dirty="0" err="1"/>
              <a:t>ULMFiT</a:t>
            </a:r>
            <a:r>
              <a:rPr lang="nl-NL" dirty="0"/>
              <a:t> (</a:t>
            </a:r>
            <a:r>
              <a:rPr lang="nl-NL" dirty="0" err="1"/>
              <a:t>Fastai</a:t>
            </a:r>
            <a:r>
              <a:rPr lang="nl-NL" dirty="0"/>
              <a:t>)</a:t>
            </a:r>
            <a:endParaRPr lang="nl-BE" dirty="0"/>
          </a:p>
        </p:txBody>
      </p:sp>
      <p:sp>
        <p:nvSpPr>
          <p:cNvPr id="3" name="Tijdelijke aanduiding voor inhoud 2">
            <a:extLst>
              <a:ext uri="{FF2B5EF4-FFF2-40B4-BE49-F238E27FC236}">
                <a16:creationId xmlns:a16="http://schemas.microsoft.com/office/drawing/2014/main" id="{AA2DBF74-254F-4316-8D4A-2EFE3D84825D}"/>
              </a:ext>
            </a:extLst>
          </p:cNvPr>
          <p:cNvSpPr>
            <a:spLocks noGrp="1"/>
          </p:cNvSpPr>
          <p:nvPr>
            <p:ph idx="1"/>
          </p:nvPr>
        </p:nvSpPr>
        <p:spPr/>
        <p:txBody>
          <a:bodyPr/>
          <a:lstStyle/>
          <a:p>
            <a:endParaRPr lang="nl-BE"/>
          </a:p>
        </p:txBody>
      </p:sp>
      <p:pic>
        <p:nvPicPr>
          <p:cNvPr id="34818" name="Picture 2" descr="Afbeeldingsresultaat voor ULMFiT">
            <a:extLst>
              <a:ext uri="{FF2B5EF4-FFF2-40B4-BE49-F238E27FC236}">
                <a16:creationId xmlns:a16="http://schemas.microsoft.com/office/drawing/2014/main" id="{D6342B9D-24BE-4F8B-82D1-2FEEAC074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13407"/>
            <a:ext cx="10668000" cy="2515593"/>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Afbeeldingsresultaat voor ULMFiT">
            <a:extLst>
              <a:ext uri="{FF2B5EF4-FFF2-40B4-BE49-F238E27FC236}">
                <a16:creationId xmlns:a16="http://schemas.microsoft.com/office/drawing/2014/main" id="{48A1868E-1F45-45D9-A9B8-6CD3167B83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0989" y="3429000"/>
            <a:ext cx="578961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1880776-0F03-4817-AFDD-CE51BB34F4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943" t="1" r="40827" b="53166"/>
          <a:stretch/>
        </p:blipFill>
        <p:spPr bwMode="auto">
          <a:xfrm>
            <a:off x="10155238" y="3820319"/>
            <a:ext cx="2036762" cy="227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6041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5B76C-634D-4E66-9748-7D807FD61A20}"/>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F10DF77F-2255-4CA4-9245-5B545AD4F663}"/>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55FAA3C4-A3AC-4925-88DC-0B478883A9CF}"/>
              </a:ext>
            </a:extLst>
          </p:cNvPr>
          <p:cNvPicPr>
            <a:picLocks noChangeAspect="1"/>
          </p:cNvPicPr>
          <p:nvPr/>
        </p:nvPicPr>
        <p:blipFill>
          <a:blip r:embed="rId2"/>
          <a:stretch>
            <a:fillRect/>
          </a:stretch>
        </p:blipFill>
        <p:spPr>
          <a:xfrm>
            <a:off x="1039199" y="598333"/>
            <a:ext cx="10113601" cy="5661334"/>
          </a:xfrm>
          <a:prstGeom prst="rect">
            <a:avLst/>
          </a:prstGeom>
        </p:spPr>
      </p:pic>
    </p:spTree>
    <p:extLst>
      <p:ext uri="{BB962C8B-B14F-4D97-AF65-F5344CB8AC3E}">
        <p14:creationId xmlns:p14="http://schemas.microsoft.com/office/powerpoint/2010/main" val="2798311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9D444C-8777-4986-9593-498B378C6602}"/>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D6D60702-1B8A-4A68-9110-7329AFDEF368}"/>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4974A189-55B5-405B-AAC3-05B2469E5E07}"/>
              </a:ext>
            </a:extLst>
          </p:cNvPr>
          <p:cNvPicPr>
            <a:picLocks noChangeAspect="1"/>
          </p:cNvPicPr>
          <p:nvPr/>
        </p:nvPicPr>
        <p:blipFill>
          <a:blip r:embed="rId2"/>
          <a:stretch>
            <a:fillRect/>
          </a:stretch>
        </p:blipFill>
        <p:spPr>
          <a:xfrm>
            <a:off x="1039199" y="598333"/>
            <a:ext cx="10113601" cy="5661334"/>
          </a:xfrm>
          <a:prstGeom prst="rect">
            <a:avLst/>
          </a:prstGeom>
        </p:spPr>
      </p:pic>
    </p:spTree>
    <p:extLst>
      <p:ext uri="{BB962C8B-B14F-4D97-AF65-F5344CB8AC3E}">
        <p14:creationId xmlns:p14="http://schemas.microsoft.com/office/powerpoint/2010/main" val="1063063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24CFD72-1AF1-4602-A056-348B36EA3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300" y="1134816"/>
            <a:ext cx="9331399" cy="458836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829680B2-5F72-426C-8007-5C56B7AB4468}"/>
              </a:ext>
            </a:extLst>
          </p:cNvPr>
          <p:cNvSpPr>
            <a:spLocks noGrp="1"/>
          </p:cNvSpPr>
          <p:nvPr>
            <p:ph type="title"/>
          </p:nvPr>
        </p:nvSpPr>
        <p:spPr/>
        <p:txBody>
          <a:bodyPr/>
          <a:lstStyle/>
          <a:p>
            <a:r>
              <a:rPr lang="nl-NL" dirty="0"/>
              <a:t>General Idea</a:t>
            </a:r>
            <a:endParaRPr lang="nl-BE" dirty="0"/>
          </a:p>
        </p:txBody>
      </p:sp>
    </p:spTree>
    <p:extLst>
      <p:ext uri="{BB962C8B-B14F-4D97-AF65-F5344CB8AC3E}">
        <p14:creationId xmlns:p14="http://schemas.microsoft.com/office/powerpoint/2010/main" val="197200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3CEA916-8890-4AC2-A83D-EDEE0F6640C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latin typeface="+mj-lt"/>
              </a:rPr>
              <a:t>NLP Resources</a:t>
            </a:r>
          </a:p>
        </p:txBody>
      </p:sp>
    </p:spTree>
    <p:extLst>
      <p:ext uri="{BB962C8B-B14F-4D97-AF65-F5344CB8AC3E}">
        <p14:creationId xmlns:p14="http://schemas.microsoft.com/office/powerpoint/2010/main" val="190651159"/>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EAD99897-A4BD-40D2-B4C7-A34FD41E6F68}"/>
              </a:ext>
            </a:extLst>
          </p:cNvPr>
          <p:cNvPicPr>
            <a:picLocks noChangeAspect="1"/>
          </p:cNvPicPr>
          <p:nvPr/>
        </p:nvPicPr>
        <p:blipFill>
          <a:blip r:embed="rId3"/>
          <a:stretch>
            <a:fillRect/>
          </a:stretch>
        </p:blipFill>
        <p:spPr>
          <a:xfrm>
            <a:off x="4005448" y="0"/>
            <a:ext cx="8186552" cy="6858000"/>
          </a:xfrm>
          <a:prstGeom prst="rect">
            <a:avLst/>
          </a:prstGeom>
        </p:spPr>
      </p:pic>
      <p:sp>
        <p:nvSpPr>
          <p:cNvPr id="3" name="Tijdelijke aanduiding voor inhoud 2">
            <a:extLst>
              <a:ext uri="{FF2B5EF4-FFF2-40B4-BE49-F238E27FC236}">
                <a16:creationId xmlns:a16="http://schemas.microsoft.com/office/drawing/2014/main" id="{3D0FE70B-47C6-4788-9180-BD9D0DE1A148}"/>
              </a:ext>
            </a:extLst>
          </p:cNvPr>
          <p:cNvSpPr>
            <a:spLocks noGrp="1"/>
          </p:cNvSpPr>
          <p:nvPr>
            <p:ph idx="1"/>
          </p:nvPr>
        </p:nvSpPr>
        <p:spPr>
          <a:xfrm>
            <a:off x="0" y="2514600"/>
            <a:ext cx="4005448" cy="2864644"/>
          </a:xfrm>
        </p:spPr>
        <p:txBody>
          <a:bodyPr/>
          <a:lstStyle/>
          <a:p>
            <a:pPr marL="0" indent="0">
              <a:buNone/>
            </a:pPr>
            <a:r>
              <a:rPr lang="nl-NL" dirty="0"/>
              <a:t>Best tutorial on NLP! </a:t>
            </a:r>
            <a:r>
              <a:rPr lang="nl-NL" dirty="0" err="1"/>
              <a:t>Awesome</a:t>
            </a:r>
            <a:r>
              <a:rPr lang="nl-NL" dirty="0"/>
              <a:t> </a:t>
            </a:r>
            <a:r>
              <a:rPr lang="nl-NL" dirty="0" err="1"/>
              <a:t>explanations</a:t>
            </a:r>
            <a:r>
              <a:rPr lang="nl-NL" dirty="0"/>
              <a:t>, </a:t>
            </a:r>
            <a:r>
              <a:rPr lang="nl-NL" dirty="0" err="1"/>
              <a:t>and</a:t>
            </a:r>
            <a:r>
              <a:rPr lang="nl-NL" dirty="0"/>
              <a:t> code </a:t>
            </a:r>
            <a:r>
              <a:rPr lang="nl-NL" dirty="0" err="1"/>
              <a:t>examples</a:t>
            </a:r>
            <a:r>
              <a:rPr lang="nl-NL" dirty="0"/>
              <a:t> – </a:t>
            </a:r>
            <a:r>
              <a:rPr lang="nl-NL" dirty="0" err="1"/>
              <a:t>Kaggle</a:t>
            </a:r>
            <a:r>
              <a:rPr lang="nl-NL" dirty="0"/>
              <a:t> </a:t>
            </a:r>
            <a:r>
              <a:rPr lang="nl-NL" dirty="0" err="1"/>
              <a:t>kernels</a:t>
            </a:r>
            <a:endParaRPr lang="nl-BE" dirty="0"/>
          </a:p>
          <a:p>
            <a:endParaRPr lang="nl-BE" dirty="0"/>
          </a:p>
        </p:txBody>
      </p:sp>
    </p:spTree>
    <p:extLst>
      <p:ext uri="{BB962C8B-B14F-4D97-AF65-F5344CB8AC3E}">
        <p14:creationId xmlns:p14="http://schemas.microsoft.com/office/powerpoint/2010/main" val="2378870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id="{E92890C4-60FB-4642-B792-3D71FF468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5350"/>
            <a:ext cx="12192000" cy="506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3551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C9BC2F-F853-4103-A9E7-6CC0B82479E3}"/>
              </a:ext>
            </a:extLst>
          </p:cNvPr>
          <p:cNvSpPr>
            <a:spLocks noGrp="1"/>
          </p:cNvSpPr>
          <p:nvPr>
            <p:ph type="title"/>
          </p:nvPr>
        </p:nvSpPr>
        <p:spPr/>
        <p:txBody>
          <a:bodyPr/>
          <a:lstStyle/>
          <a:p>
            <a:r>
              <a:rPr lang="nl-NL" dirty="0"/>
              <a:t>Language </a:t>
            </a:r>
            <a:r>
              <a:rPr lang="nl-NL" dirty="0" err="1"/>
              <a:t>Models</a:t>
            </a:r>
            <a:r>
              <a:rPr lang="nl-NL" dirty="0"/>
              <a:t> &amp; </a:t>
            </a:r>
            <a:r>
              <a:rPr lang="nl-NL" dirty="0" err="1"/>
              <a:t>Transformer</a:t>
            </a:r>
            <a:endParaRPr lang="nl-BE" dirty="0"/>
          </a:p>
        </p:txBody>
      </p:sp>
      <p:sp>
        <p:nvSpPr>
          <p:cNvPr id="3" name="Tijdelijke aanduiding voor inhoud 2">
            <a:extLst>
              <a:ext uri="{FF2B5EF4-FFF2-40B4-BE49-F238E27FC236}">
                <a16:creationId xmlns:a16="http://schemas.microsoft.com/office/drawing/2014/main" id="{D7ACB27B-8D0E-4DA8-8513-3E690EA8F482}"/>
              </a:ext>
            </a:extLst>
          </p:cNvPr>
          <p:cNvSpPr>
            <a:spLocks noGrp="1"/>
          </p:cNvSpPr>
          <p:nvPr>
            <p:ph idx="1"/>
          </p:nvPr>
        </p:nvSpPr>
        <p:spPr/>
        <p:txBody>
          <a:bodyPr/>
          <a:lstStyle/>
          <a:p>
            <a:r>
              <a:rPr lang="nl-BE" dirty="0">
                <a:hlinkClick r:id="rId2"/>
              </a:rPr>
              <a:t>https://www.youtube.com/watch?v=rURRYI66E54</a:t>
            </a:r>
            <a:endParaRPr lang="nl-BE" dirty="0"/>
          </a:p>
        </p:txBody>
      </p:sp>
      <p:pic>
        <p:nvPicPr>
          <p:cNvPr id="4" name="Afbeelding 3">
            <a:extLst>
              <a:ext uri="{FF2B5EF4-FFF2-40B4-BE49-F238E27FC236}">
                <a16:creationId xmlns:a16="http://schemas.microsoft.com/office/drawing/2014/main" id="{8A322119-4753-4879-AF4F-5B316C5B408C}"/>
              </a:ext>
            </a:extLst>
          </p:cNvPr>
          <p:cNvPicPr>
            <a:picLocks noChangeAspect="1"/>
          </p:cNvPicPr>
          <p:nvPr/>
        </p:nvPicPr>
        <p:blipFill>
          <a:blip r:embed="rId3"/>
          <a:stretch>
            <a:fillRect/>
          </a:stretch>
        </p:blipFill>
        <p:spPr>
          <a:xfrm>
            <a:off x="1399892" y="2396850"/>
            <a:ext cx="6934767" cy="3915050"/>
          </a:xfrm>
          <a:prstGeom prst="rect">
            <a:avLst/>
          </a:prstGeom>
        </p:spPr>
      </p:pic>
      <p:pic>
        <p:nvPicPr>
          <p:cNvPr id="5" name="Afbeelding 4">
            <a:extLst>
              <a:ext uri="{FF2B5EF4-FFF2-40B4-BE49-F238E27FC236}">
                <a16:creationId xmlns:a16="http://schemas.microsoft.com/office/drawing/2014/main" id="{6170E7D2-5C0A-49ED-8811-80314566A600}"/>
              </a:ext>
            </a:extLst>
          </p:cNvPr>
          <p:cNvPicPr>
            <a:picLocks noChangeAspect="1"/>
          </p:cNvPicPr>
          <p:nvPr/>
        </p:nvPicPr>
        <p:blipFill>
          <a:blip r:embed="rId4"/>
          <a:stretch>
            <a:fillRect/>
          </a:stretch>
        </p:blipFill>
        <p:spPr>
          <a:xfrm>
            <a:off x="8692768" y="3751818"/>
            <a:ext cx="3499232" cy="1205113"/>
          </a:xfrm>
          <a:prstGeom prst="rect">
            <a:avLst/>
          </a:prstGeom>
        </p:spPr>
      </p:pic>
      <p:pic>
        <p:nvPicPr>
          <p:cNvPr id="6" name="Afbeelding 5">
            <a:extLst>
              <a:ext uri="{FF2B5EF4-FFF2-40B4-BE49-F238E27FC236}">
                <a16:creationId xmlns:a16="http://schemas.microsoft.com/office/drawing/2014/main" id="{EF3F8A09-CFD6-4E56-B63B-5B483F2C4B1B}"/>
              </a:ext>
            </a:extLst>
          </p:cNvPr>
          <p:cNvPicPr>
            <a:picLocks noChangeAspect="1"/>
          </p:cNvPicPr>
          <p:nvPr/>
        </p:nvPicPr>
        <p:blipFill>
          <a:blip r:embed="rId5"/>
          <a:stretch>
            <a:fillRect/>
          </a:stretch>
        </p:blipFill>
        <p:spPr>
          <a:xfrm>
            <a:off x="8692768" y="4956931"/>
            <a:ext cx="3499232" cy="718815"/>
          </a:xfrm>
          <a:prstGeom prst="rect">
            <a:avLst/>
          </a:prstGeom>
        </p:spPr>
      </p:pic>
    </p:spTree>
    <p:extLst>
      <p:ext uri="{BB962C8B-B14F-4D97-AF65-F5344CB8AC3E}">
        <p14:creationId xmlns:p14="http://schemas.microsoft.com/office/powerpoint/2010/main" val="3055247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C441B0-B734-4E03-8B7D-5A86D27A7E6F}"/>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4BD19618-827C-4E6B-A52C-4E73A9A09BE0}"/>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FBEF8646-291B-42A6-876C-45DF3C4020A3}"/>
              </a:ext>
            </a:extLst>
          </p:cNvPr>
          <p:cNvPicPr>
            <a:picLocks noChangeAspect="1"/>
          </p:cNvPicPr>
          <p:nvPr/>
        </p:nvPicPr>
        <p:blipFill>
          <a:blip r:embed="rId3"/>
          <a:stretch>
            <a:fillRect/>
          </a:stretch>
        </p:blipFill>
        <p:spPr>
          <a:xfrm>
            <a:off x="2383735" y="0"/>
            <a:ext cx="7424530" cy="6858000"/>
          </a:xfrm>
          <a:prstGeom prst="rect">
            <a:avLst/>
          </a:prstGeom>
        </p:spPr>
      </p:pic>
    </p:spTree>
    <p:extLst>
      <p:ext uri="{BB962C8B-B14F-4D97-AF65-F5344CB8AC3E}">
        <p14:creationId xmlns:p14="http://schemas.microsoft.com/office/powerpoint/2010/main" val="3933058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B830B3-F0DF-475B-8226-574C11ABF388}"/>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C776100B-0F14-4752-9451-1010B94C1F96}"/>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60248E1B-70F2-412B-B0CE-6897E878E530}"/>
              </a:ext>
            </a:extLst>
          </p:cNvPr>
          <p:cNvPicPr>
            <a:picLocks noChangeAspect="1"/>
          </p:cNvPicPr>
          <p:nvPr/>
        </p:nvPicPr>
        <p:blipFill>
          <a:blip r:embed="rId3"/>
          <a:stretch>
            <a:fillRect/>
          </a:stretch>
        </p:blipFill>
        <p:spPr>
          <a:xfrm>
            <a:off x="519600" y="0"/>
            <a:ext cx="11152800" cy="6243051"/>
          </a:xfrm>
          <a:prstGeom prst="rect">
            <a:avLst/>
          </a:prstGeom>
        </p:spPr>
      </p:pic>
    </p:spTree>
    <p:extLst>
      <p:ext uri="{BB962C8B-B14F-4D97-AF65-F5344CB8AC3E}">
        <p14:creationId xmlns:p14="http://schemas.microsoft.com/office/powerpoint/2010/main" val="4169070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C975DD-EB04-419A-B3CE-2DCCC7AD5001}"/>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DFEC4312-2E24-4287-A256-0F5F8A4F28B5}"/>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885A303C-628C-4A65-9629-19148D00D23A}"/>
              </a:ext>
            </a:extLst>
          </p:cNvPr>
          <p:cNvPicPr>
            <a:picLocks noChangeAspect="1"/>
          </p:cNvPicPr>
          <p:nvPr/>
        </p:nvPicPr>
        <p:blipFill>
          <a:blip r:embed="rId2"/>
          <a:stretch>
            <a:fillRect/>
          </a:stretch>
        </p:blipFill>
        <p:spPr>
          <a:xfrm>
            <a:off x="1039199" y="598333"/>
            <a:ext cx="10113601" cy="5661334"/>
          </a:xfrm>
          <a:prstGeom prst="rect">
            <a:avLst/>
          </a:prstGeom>
        </p:spPr>
      </p:pic>
    </p:spTree>
    <p:extLst>
      <p:ext uri="{BB962C8B-B14F-4D97-AF65-F5344CB8AC3E}">
        <p14:creationId xmlns:p14="http://schemas.microsoft.com/office/powerpoint/2010/main" val="1061131147"/>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e37ab7a-2f9d-4b11-8a70-b8adeec1f2f3">
      <UserInfo>
        <DisplayName>Veerle Asaert</DisplayName>
        <AccountId>904</AccountId>
        <AccountType/>
      </UserInfo>
      <UserInfo>
        <DisplayName>Tristan Fransen</DisplayName>
        <AccountId>157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78F0E765827BE459D2E2F10D4AE71B1" ma:contentTypeVersion="" ma:contentTypeDescription="Een nieuw document maken." ma:contentTypeScope="" ma:versionID="c0320dba463d8f422b7ed7f36603ff35">
  <xsd:schema xmlns:xsd="http://www.w3.org/2001/XMLSchema" xmlns:xs="http://www.w3.org/2001/XMLSchema" xmlns:p="http://schemas.microsoft.com/office/2006/metadata/properties" xmlns:ns2="1e37ab7a-2f9d-4b11-8a70-b8adeec1f2f3" xmlns:ns3="2dc40555-4930-49f9-9de7-282035349440" xmlns:ns4="3b189b6c-2ec9-404f-8344-cfe33c8ec286" targetNamespace="http://schemas.microsoft.com/office/2006/metadata/properties" ma:root="true" ma:fieldsID="dd257c2accf6e2694483929657566940" ns2:_="" ns3:_="" ns4:_="">
    <xsd:import namespace="1e37ab7a-2f9d-4b11-8a70-b8adeec1f2f3"/>
    <xsd:import namespace="2dc40555-4930-49f9-9de7-282035349440"/>
    <xsd:import namespace="3b189b6c-2ec9-404f-8344-cfe33c8ec286"/>
    <xsd:element name="properties">
      <xsd:complexType>
        <xsd:sequence>
          <xsd:element name="documentManagement">
            <xsd:complexType>
              <xsd:all>
                <xsd:element ref="ns2:SharedWithUsers" minOccurs="0"/>
                <xsd:element ref="ns2:SharingHintHash" minOccurs="0"/>
                <xsd:element ref="ns2: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b7a-2f9d-4b11-8a70-b8adeec1f2f3"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Hint-hash delen" ma:internalName="SharingHintHash" ma:readOnly="true">
      <xsd:simpleType>
        <xsd:restriction base="dms:Text"/>
      </xsd:simpleType>
    </xsd:element>
    <xsd:element name="SharedWithDetails" ma:index="10"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c40555-4930-49f9-9de7-282035349440" elementFormDefault="qualified">
    <xsd:import namespace="http://schemas.microsoft.com/office/2006/documentManagement/types"/>
    <xsd:import namespace="http://schemas.microsoft.com/office/infopath/2007/PartnerControls"/>
    <xsd:element name="LastSharedByUser" ma:index="11" nillable="true" ma:displayName="Laatst gedeeld, per gebruiker" ma:description="" ma:internalName="LastSharedByUser" ma:readOnly="true">
      <xsd:simpleType>
        <xsd:restriction base="dms:Note">
          <xsd:maxLength value="255"/>
        </xsd:restriction>
      </xsd:simpleType>
    </xsd:element>
    <xsd:element name="LastSharedByTime" ma:index="12" nillable="true" ma:displayName="Laatst gedeeld, per tijdstip"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b189b6c-2ec9-404f-8344-cfe33c8ec286"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A3E96F-7133-41F5-80DF-B5FE2ECD7683}">
  <ds:schemaRefs>
    <ds:schemaRef ds:uri="http://schemas.microsoft.com/office/2006/metadata/properties"/>
    <ds:schemaRef ds:uri="http://schemas.microsoft.com/office/infopath/2007/PartnerControls"/>
    <ds:schemaRef ds:uri="1e37ab7a-2f9d-4b11-8a70-b8adeec1f2f3"/>
  </ds:schemaRefs>
</ds:datastoreItem>
</file>

<file path=customXml/itemProps2.xml><?xml version="1.0" encoding="utf-8"?>
<ds:datastoreItem xmlns:ds="http://schemas.openxmlformats.org/officeDocument/2006/customXml" ds:itemID="{30DAC0E1-EB8C-488A-9645-68396A26F2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b7a-2f9d-4b11-8a70-b8adeec1f2f3"/>
    <ds:schemaRef ds:uri="2dc40555-4930-49f9-9de7-282035349440"/>
    <ds:schemaRef ds:uri="3b189b6c-2ec9-404f-8344-cfe33c8ec2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1D9E19-D54E-45B2-A90B-81CCF0C261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4139</TotalTime>
  <Words>1744</Words>
  <Application>Microsoft Office PowerPoint</Application>
  <PresentationFormat>Breedbeeld</PresentationFormat>
  <Paragraphs>199</Paragraphs>
  <Slides>74</Slides>
  <Notes>24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74</vt:i4>
      </vt:variant>
    </vt:vector>
  </HeadingPairs>
  <TitlesOfParts>
    <vt:vector size="80" baseType="lpstr">
      <vt:lpstr>Arial</vt:lpstr>
      <vt:lpstr>Calibri</vt:lpstr>
      <vt:lpstr>Calibri Light</vt:lpstr>
      <vt:lpstr>Courier New</vt:lpstr>
      <vt:lpstr>Wingdings</vt:lpstr>
      <vt:lpstr>Kantoorthema</vt:lpstr>
      <vt:lpstr>Neural Networks</vt:lpstr>
      <vt:lpstr>NLP (Natural Language Processing)</vt:lpstr>
      <vt:lpstr>PowerPoint-presentatie</vt:lpstr>
      <vt:lpstr>PowerPoint-presentatie</vt:lpstr>
      <vt:lpstr>PowerPoint-presentatie</vt:lpstr>
      <vt:lpstr>Key Applications of Deep NLP</vt:lpstr>
      <vt:lpstr>General Idea</vt:lpstr>
      <vt:lpstr>PowerPoint-presentatie</vt:lpstr>
      <vt:lpstr>PowerPoint-presentatie</vt:lpstr>
      <vt:lpstr>PowerPoint-presentatie</vt:lpstr>
      <vt:lpstr>Classical  DL NLP</vt:lpstr>
      <vt:lpstr>PowerPoint-presentatie</vt:lpstr>
      <vt:lpstr>PowerPoint-presentatie</vt:lpstr>
      <vt:lpstr>PowerPoint-presentatie</vt:lpstr>
      <vt:lpstr>NLP Text PreProcessing – Part1: Tokenization</vt:lpstr>
      <vt:lpstr>Text Preprocessing</vt:lpstr>
      <vt:lpstr>PowerPoint-presentatie</vt:lpstr>
      <vt:lpstr>PowerPoint-presentatie</vt:lpstr>
      <vt:lpstr>Tokenize – n-grams</vt:lpstr>
      <vt:lpstr>Tokenize – Normalize/Standardize</vt:lpstr>
      <vt:lpstr>PreProcessing - vocab</vt:lpstr>
      <vt:lpstr>Tokenize – old skool</vt:lpstr>
      <vt:lpstr>Normalize examples</vt:lpstr>
      <vt:lpstr>Stop Words</vt:lpstr>
      <vt:lpstr>PowerPoint-presentatie</vt:lpstr>
      <vt:lpstr>PowerPoint-presentatie</vt:lpstr>
      <vt:lpstr>PowerPoint-presentatie</vt:lpstr>
      <vt:lpstr>PowerPoint-presentatie</vt:lpstr>
      <vt:lpstr>Tokenized text</vt:lpstr>
      <vt:lpstr>NLP Text PreProcessing – Part2: Vectorization (numericalization)</vt:lpstr>
      <vt:lpstr>Vectorization of tokens</vt:lpstr>
      <vt:lpstr>PowerPoint-presentatie</vt:lpstr>
      <vt:lpstr>Freq Based Vectorization – Bag of Words (BOW)</vt:lpstr>
      <vt:lpstr>PowerPoint-presentatie</vt:lpstr>
      <vt:lpstr>Freq Based Vectorization – TF-IDF</vt:lpstr>
      <vt:lpstr>PowerPoint-presentatie</vt:lpstr>
      <vt:lpstr>PowerPoint-presentatie</vt:lpstr>
      <vt:lpstr>Problems with old way of vectorizing</vt:lpstr>
      <vt:lpstr>Context Based  Word Vectors (Neural Embeddings)</vt:lpstr>
      <vt:lpstr>Word2Vec</vt:lpstr>
      <vt:lpstr>PowerPoint-presentatie</vt:lpstr>
      <vt:lpstr>PowerPoint-presentatie</vt:lpstr>
      <vt:lpstr>CBOW (Continous BOW) (Word2Vec)</vt:lpstr>
      <vt:lpstr>Skip-Gram (Word2Vec)</vt:lpstr>
      <vt:lpstr>Word2Vec</vt:lpstr>
      <vt:lpstr>PowerPoint-presentatie</vt:lpstr>
      <vt:lpstr></vt:lpstr>
      <vt:lpstr>Word2Vec</vt:lpstr>
      <vt:lpstr>PowerPoint-presentatie</vt:lpstr>
      <vt:lpstr>PowerPoint-presentatie</vt:lpstr>
      <vt:lpstr>Language Model (LM)</vt:lpstr>
      <vt:lpstr>Markov model</vt:lpstr>
      <vt:lpstr>PowerPoint-presentatie</vt:lpstr>
      <vt:lpstr>NLP Modelling</vt:lpstr>
      <vt:lpstr>PowerPoint-presentatie</vt:lpstr>
      <vt:lpstr>PowerPoint-presentatie</vt:lpstr>
      <vt:lpstr>PowerPoint-presentatie</vt:lpstr>
      <vt:lpstr>PowerPoint-presentatie</vt:lpstr>
      <vt:lpstr>PowerPoint-presentatie</vt:lpstr>
      <vt:lpstr>PowerPoint-presentatie</vt:lpstr>
      <vt:lpstr>PowerPoint-presentatie</vt:lpstr>
      <vt:lpstr>BTW: attention principle can also be used in images (heatmaps)  Xplainable AI</vt:lpstr>
      <vt:lpstr>PowerPoint-presentatie</vt:lpstr>
      <vt:lpstr>PowerPoint-presentatie</vt:lpstr>
      <vt:lpstr>PowerPoint-presentatie</vt:lpstr>
      <vt:lpstr>Transfer Learning</vt:lpstr>
      <vt:lpstr>ULMFiT (Fastai)</vt:lpstr>
      <vt:lpstr>PowerPoint-presentatie</vt:lpstr>
      <vt:lpstr>PowerPoint-presentatie</vt:lpstr>
      <vt:lpstr>NLP Resources</vt:lpstr>
      <vt:lpstr>PowerPoint-presentatie</vt:lpstr>
      <vt:lpstr>PowerPoint-presentatie</vt:lpstr>
      <vt:lpstr>Language Models &amp; Transformer</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dc:creator>Bram Heyns</dc:creator>
  <cp:lastModifiedBy>Bram Heyns</cp:lastModifiedBy>
  <cp:revision>84</cp:revision>
  <dcterms:created xsi:type="dcterms:W3CDTF">2019-10-13T12:36:30Z</dcterms:created>
  <dcterms:modified xsi:type="dcterms:W3CDTF">2019-11-04T07:30:54Z</dcterms:modified>
</cp:coreProperties>
</file>